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0" r:id="rId2"/>
    <p:sldId id="305" r:id="rId3"/>
    <p:sldId id="304" r:id="rId4"/>
    <p:sldId id="306" r:id="rId5"/>
    <p:sldId id="301" r:id="rId6"/>
    <p:sldId id="291" r:id="rId7"/>
    <p:sldId id="293" r:id="rId8"/>
    <p:sldId id="294" r:id="rId9"/>
    <p:sldId id="307" r:id="rId10"/>
    <p:sldId id="308" r:id="rId11"/>
    <p:sldId id="30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70" autoAdjust="0"/>
  </p:normalViewPr>
  <p:slideViewPr>
    <p:cSldViewPr>
      <p:cViewPr varScale="1">
        <p:scale>
          <a:sx n="71" d="100"/>
          <a:sy n="71" d="100"/>
        </p:scale>
        <p:origin x="-135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B3D28-42CE-43F5-A8C3-AA6A9CF1886F}" type="datetimeFigureOut">
              <a:rPr lang="en-US" smtClean="0"/>
              <a:pPr/>
              <a:t>12/27/2017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9EA81-3DA2-4DDC-A2B3-77BDFC008C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9320E-DB0C-497D-8344-CCD3CE90DBC6}" type="datetime1">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EFB48F-BB14-4878-8CBA-43DC6210A11B}" type="datetime1">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5E4AF-F095-4635-A4BF-0CBFD16364F0}" type="datetime1">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4BBC8-6C58-45C6-9815-2B7882A102BD}" type="datetime1">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2583C-34F8-44B8-9D93-D835A1F7DB99}" type="datetime1">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F19F4-C71E-45FD-BD30-E79DB32A0E41}" type="datetime1">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F76B3-3CCF-4156-A766-1426F2111315}" type="datetime1">
              <a:rPr lang="en-US" smtClean="0"/>
              <a:pPr/>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225044-14AE-4CAE-9E31-7A2EE9C09096}" type="datetime1">
              <a:rPr lang="en-US" smtClean="0"/>
              <a:pPr/>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AD93C-284E-423B-81F7-132FBC913FE2}" type="datetime1">
              <a:rPr lang="en-US" smtClean="0"/>
              <a:pPr/>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08023-DA4E-4288-BF86-99A54072F461}" type="datetime1">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E275D-89C9-407E-9352-D972E2C79730}" type="datetime1">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363A8-403A-4B68-BCF4-CD748F85C9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2283B-538F-4B65-80F0-398EBC0D3A00}" type="datetime1">
              <a:rPr lang="en-US" smtClean="0"/>
              <a:pPr/>
              <a:t>12/27/2017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363A8-403A-4B68-BCF4-CD748F85C9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534400" cy="1200329"/>
          </a:xfrm>
          <a:prstGeom prst="rect">
            <a:avLst/>
          </a:prstGeom>
        </p:spPr>
        <p:txBody>
          <a:bodyPr wrap="square">
            <a:spAutoFit/>
          </a:bodyPr>
          <a:lstStyle/>
          <a:p>
            <a:pPr algn="just"/>
            <a:r>
              <a:rPr lang="en-US" b="1" dirty="0" smtClean="0">
                <a:solidFill>
                  <a:schemeClr val="tx1">
                    <a:lumMod val="95000"/>
                    <a:lumOff val="5000"/>
                  </a:schemeClr>
                </a:solidFill>
                <a:latin typeface="Times New Roman" pitchFamily="18" charset="0"/>
                <a:cs typeface="Times New Roman" pitchFamily="18" charset="0"/>
              </a:rPr>
              <a:t> Fatigue </a:t>
            </a:r>
            <a:r>
              <a:rPr lang="en-US" dirty="0" smtClean="0">
                <a:solidFill>
                  <a:schemeClr val="tx1">
                    <a:lumMod val="95000"/>
                    <a:lumOff val="5000"/>
                  </a:schemeClr>
                </a:solidFill>
                <a:latin typeface="Times New Roman" pitchFamily="18" charset="0"/>
                <a:cs typeface="Times New Roman" pitchFamily="18" charset="0"/>
              </a:rPr>
              <a:t>is a failure which occur </a:t>
            </a:r>
            <a:r>
              <a:rPr lang="en-US" dirty="0" smtClean="0">
                <a:latin typeface="Times New Roman" pitchFamily="18" charset="0"/>
                <a:cs typeface="Times New Roman" pitchFamily="18" charset="0"/>
              </a:rPr>
              <a:t>when metal is subjected to dynamic and  fluctuating</a:t>
            </a:r>
          </a:p>
          <a:p>
            <a:pPr algn="just"/>
            <a:r>
              <a:rPr lang="en-US" dirty="0" smtClean="0">
                <a:latin typeface="Times New Roman" pitchFamily="18" charset="0"/>
                <a:cs typeface="Times New Roman" pitchFamily="18" charset="0"/>
              </a:rPr>
              <a:t>stresses and will fail at a stress much lower than its tensile strength.</a:t>
            </a:r>
          </a:p>
          <a:p>
            <a:r>
              <a:rPr lang="en-US" dirty="0" smtClean="0">
                <a:latin typeface="Times New Roman" pitchFamily="18" charset="0"/>
                <a:cs typeface="Times New Roman" pitchFamily="18" charset="0"/>
              </a:rPr>
              <a:t>Fatigue failures occur </a:t>
            </a:r>
            <a:r>
              <a:rPr lang="en-US" b="1" i="1" dirty="0" smtClean="0"/>
              <a:t>without any plastic deformation </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pitchFamily="18" charset="2"/>
              </a:rPr>
              <a:t>without any obvious warning</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cstate="print"/>
          <a:srcRect/>
          <a:stretch>
            <a:fillRect/>
          </a:stretch>
        </p:blipFill>
        <p:spPr bwMode="auto">
          <a:xfrm>
            <a:off x="304800" y="4343400"/>
            <a:ext cx="2667000" cy="200025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276600" y="4343400"/>
            <a:ext cx="2438400" cy="2057399"/>
          </a:xfrm>
          <a:prstGeom prst="rect">
            <a:avLst/>
          </a:prstGeom>
          <a:noFill/>
          <a:ln w="9525">
            <a:noFill/>
            <a:miter lim="800000"/>
            <a:headEnd/>
            <a:tailEnd/>
          </a:ln>
        </p:spPr>
      </p:pic>
      <p:sp>
        <p:nvSpPr>
          <p:cNvPr id="5" name="Rectangle 4"/>
          <p:cNvSpPr/>
          <p:nvPr/>
        </p:nvSpPr>
        <p:spPr>
          <a:xfrm>
            <a:off x="3352800" y="6488668"/>
            <a:ext cx="2196627" cy="369332"/>
          </a:xfrm>
          <a:prstGeom prst="rect">
            <a:avLst/>
          </a:prstGeom>
        </p:spPr>
        <p:txBody>
          <a:bodyPr wrap="none">
            <a:spAutoFit/>
          </a:bodyPr>
          <a:lstStyle/>
          <a:p>
            <a:r>
              <a:rPr lang="en-US" dirty="0" smtClean="0"/>
              <a:t>Failure of crankshaft </a:t>
            </a:r>
            <a:endParaRPr lang="en-US" dirty="0"/>
          </a:p>
        </p:txBody>
      </p:sp>
      <p:pic>
        <p:nvPicPr>
          <p:cNvPr id="24579" name="Picture 3"/>
          <p:cNvPicPr>
            <a:picLocks noChangeAspect="1" noChangeArrowheads="1"/>
          </p:cNvPicPr>
          <p:nvPr/>
        </p:nvPicPr>
        <p:blipFill>
          <a:blip r:embed="rId4" cstate="print"/>
          <a:srcRect/>
          <a:stretch>
            <a:fillRect/>
          </a:stretch>
        </p:blipFill>
        <p:spPr bwMode="auto">
          <a:xfrm>
            <a:off x="6324600" y="4343400"/>
            <a:ext cx="2286000" cy="2057400"/>
          </a:xfrm>
          <a:prstGeom prst="rect">
            <a:avLst/>
          </a:prstGeom>
          <a:noFill/>
          <a:ln w="9525">
            <a:noFill/>
            <a:miter lim="800000"/>
            <a:headEnd/>
            <a:tailEnd/>
          </a:ln>
        </p:spPr>
      </p:pic>
      <p:sp>
        <p:nvSpPr>
          <p:cNvPr id="7" name="Rectangle 6"/>
          <p:cNvSpPr/>
          <p:nvPr/>
        </p:nvSpPr>
        <p:spPr>
          <a:xfrm>
            <a:off x="6324600" y="6488668"/>
            <a:ext cx="2353721" cy="369332"/>
          </a:xfrm>
          <a:prstGeom prst="rect">
            <a:avLst/>
          </a:prstGeom>
        </p:spPr>
        <p:txBody>
          <a:bodyPr wrap="none">
            <a:spAutoFit/>
          </a:bodyPr>
          <a:lstStyle/>
          <a:p>
            <a:r>
              <a:rPr lang="en-US" dirty="0" smtClean="0"/>
              <a:t>Fatigue failure of a bolt</a:t>
            </a:r>
            <a:endParaRPr lang="en-US" dirty="0"/>
          </a:p>
        </p:txBody>
      </p:sp>
      <p:sp>
        <p:nvSpPr>
          <p:cNvPr id="8" name="Rectangle 7"/>
          <p:cNvSpPr/>
          <p:nvPr/>
        </p:nvSpPr>
        <p:spPr>
          <a:xfrm>
            <a:off x="228600" y="6273225"/>
            <a:ext cx="2743200" cy="584775"/>
          </a:xfrm>
          <a:prstGeom prst="rect">
            <a:avLst/>
          </a:prstGeom>
        </p:spPr>
        <p:txBody>
          <a:bodyPr wrap="square">
            <a:spAutoFit/>
          </a:bodyPr>
          <a:lstStyle/>
          <a:p>
            <a:r>
              <a:rPr lang="en-US" sz="1600" dirty="0" smtClean="0"/>
              <a:t>Fatigue failure occurs at the outer rim of the wheel</a:t>
            </a:r>
            <a:endParaRPr lang="en-US" sz="1600" dirty="0"/>
          </a:p>
        </p:txBody>
      </p:sp>
      <p:sp>
        <p:nvSpPr>
          <p:cNvPr id="9" name="Rectangle 8"/>
          <p:cNvSpPr/>
          <p:nvPr/>
        </p:nvSpPr>
        <p:spPr>
          <a:xfrm>
            <a:off x="152400" y="0"/>
            <a:ext cx="1175322" cy="461665"/>
          </a:xfrm>
          <a:prstGeom prst="rect">
            <a:avLst/>
          </a:prstGeom>
        </p:spPr>
        <p:txBody>
          <a:bodyPr wrap="none">
            <a:spAutoFit/>
          </a:bodyPr>
          <a:lstStyle/>
          <a:p>
            <a:r>
              <a:rPr lang="en-US" sz="2400" b="1" dirty="0" smtClean="0">
                <a:latin typeface="Times New Roman" pitchFamily="18" charset="0"/>
                <a:cs typeface="Times New Roman" pitchFamily="18" charset="0"/>
              </a:rPr>
              <a:t>Fatigue</a:t>
            </a:r>
            <a:endParaRPr lang="en-US" sz="2400" b="1" dirty="0">
              <a:latin typeface="Times New Roman" pitchFamily="18" charset="0"/>
              <a:cs typeface="Times New Roman" pitchFamily="18" charset="0"/>
            </a:endParaRPr>
          </a:p>
        </p:txBody>
      </p:sp>
      <p:sp>
        <p:nvSpPr>
          <p:cNvPr id="20" name="Rectangle 19"/>
          <p:cNvSpPr/>
          <p:nvPr/>
        </p:nvSpPr>
        <p:spPr>
          <a:xfrm>
            <a:off x="228600" y="1371600"/>
            <a:ext cx="2895600" cy="1200329"/>
          </a:xfrm>
          <a:prstGeom prst="rect">
            <a:avLst/>
          </a:prstGeom>
        </p:spPr>
        <p:txBody>
          <a:bodyPr wrap="square">
            <a:spAutoFit/>
          </a:bodyPr>
          <a:lstStyle/>
          <a:p>
            <a:r>
              <a:rPr lang="en-US" dirty="0" smtClean="0">
                <a:latin typeface="Times New Roman" pitchFamily="18" charset="0"/>
                <a:cs typeface="Times New Roman" pitchFamily="18" charset="0"/>
              </a:rPr>
              <a:t>It is believed that more than 90 % of all mechanical failures  can be attributed to fatigue.</a:t>
            </a:r>
          </a:p>
        </p:txBody>
      </p:sp>
      <p:sp>
        <p:nvSpPr>
          <p:cNvPr id="21" name="Slide Number Placeholder 20"/>
          <p:cNvSpPr>
            <a:spLocks noGrp="1"/>
          </p:cNvSpPr>
          <p:nvPr>
            <p:ph type="sldNum" sz="quarter" idx="12"/>
          </p:nvPr>
        </p:nvSpPr>
        <p:spPr/>
        <p:txBody>
          <a:bodyPr/>
          <a:lstStyle/>
          <a:p>
            <a:fld id="{F6D363A8-403A-4B68-BCF4-CD748F85C91E}" type="slidenum">
              <a:rPr lang="en-US" smtClean="0"/>
              <a:pPr/>
              <a:t>1</a:t>
            </a:fld>
            <a:endParaRPr lang="en-US"/>
          </a:p>
        </p:txBody>
      </p:sp>
      <p:pic>
        <p:nvPicPr>
          <p:cNvPr id="8193" name="Picture 1"/>
          <p:cNvPicPr>
            <a:picLocks noChangeAspect="1" noChangeArrowheads="1"/>
          </p:cNvPicPr>
          <p:nvPr/>
        </p:nvPicPr>
        <p:blipFill>
          <a:blip r:embed="rId5" cstate="print"/>
          <a:srcRect l="1757" t="6250" r="6881" b="6250"/>
          <a:stretch>
            <a:fillRect/>
          </a:stretch>
        </p:blipFill>
        <p:spPr bwMode="auto">
          <a:xfrm>
            <a:off x="3810000" y="1447800"/>
            <a:ext cx="4800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D363A8-403A-4B68-BCF4-CD748F85C91E}" type="slidenum">
              <a:rPr lang="en-US" sz="1600" smtClean="0">
                <a:latin typeface="Times New Roman" pitchFamily="18" charset="0"/>
                <a:cs typeface="Times New Roman" pitchFamily="18" charset="0"/>
              </a:rPr>
              <a:pPr/>
              <a:t>10</a:t>
            </a:fld>
            <a:endParaRPr lang="en-US" sz="1600">
              <a:latin typeface="Times New Roman" pitchFamily="18" charset="0"/>
              <a:cs typeface="Times New Roman" pitchFamily="18" charset="0"/>
            </a:endParaRPr>
          </a:p>
        </p:txBody>
      </p:sp>
      <p:sp>
        <p:nvSpPr>
          <p:cNvPr id="4" name="Rectangle 3"/>
          <p:cNvSpPr/>
          <p:nvPr/>
        </p:nvSpPr>
        <p:spPr>
          <a:xfrm>
            <a:off x="304800" y="3429000"/>
            <a:ext cx="8534400" cy="2800767"/>
          </a:xfrm>
          <a:prstGeom prst="rect">
            <a:avLst/>
          </a:prstGeom>
        </p:spPr>
        <p:txBody>
          <a:bodyPr wrap="square">
            <a:spAutoFit/>
          </a:bodyPr>
          <a:lstStyle/>
          <a:p>
            <a:pPr algn="just"/>
            <a:r>
              <a:rPr lang="en-US" sz="1600" b="1" dirty="0" smtClean="0">
                <a:latin typeface="Times New Roman" pitchFamily="18" charset="0"/>
                <a:cs typeface="Times New Roman" pitchFamily="18" charset="0"/>
              </a:rPr>
              <a:t>4- Environmental effects </a:t>
            </a:r>
          </a:p>
          <a:p>
            <a:pPr algn="just">
              <a:buFont typeface="Arial" pitchFamily="34" charset="0"/>
              <a:buChar char="•"/>
            </a:pPr>
            <a:r>
              <a:rPr lang="en-US" sz="1600" b="1" dirty="0" smtClean="0">
                <a:latin typeface="Times New Roman" pitchFamily="18" charset="0"/>
                <a:cs typeface="Times New Roman" pitchFamily="18" charset="0"/>
              </a:rPr>
              <a:t>Thermal Fatigue</a:t>
            </a:r>
            <a:r>
              <a:rPr lang="en-US" sz="1600" dirty="0" smtClean="0">
                <a:latin typeface="Times New Roman" pitchFamily="18" charset="0"/>
                <a:cs typeface="Times New Roman" pitchFamily="18" charset="0"/>
              </a:rPr>
              <a:t>. Thermal cycling causes expansion and contraction, hence thermal stress. </a:t>
            </a:r>
          </a:p>
          <a:p>
            <a:pPr algn="just"/>
            <a:r>
              <a:rPr lang="en-US" sz="1600" b="1" dirty="0" smtClean="0">
                <a:latin typeface="Times New Roman" pitchFamily="18" charset="0"/>
                <a:cs typeface="Times New Roman" pitchFamily="18" charset="0"/>
              </a:rPr>
              <a:t>Solutions</a:t>
            </a:r>
            <a:r>
              <a:rPr lang="en-US" sz="1600" dirty="0" smtClean="0">
                <a:latin typeface="Times New Roman" pitchFamily="18" charset="0"/>
                <a:cs typeface="Times New Roman" pitchFamily="18" charset="0"/>
              </a:rPr>
              <a:t>:  </a:t>
            </a:r>
          </a:p>
          <a:p>
            <a:pPr algn="just">
              <a:buFont typeface="Wingdings" pitchFamily="2" charset="2"/>
              <a:buChar char="ü"/>
            </a:pPr>
            <a:r>
              <a:rPr lang="en-US" sz="1600" dirty="0" smtClean="0">
                <a:latin typeface="Times New Roman" pitchFamily="18" charset="0"/>
                <a:cs typeface="Times New Roman" pitchFamily="18" charset="0"/>
              </a:rPr>
              <a:t>change design  </a:t>
            </a:r>
          </a:p>
          <a:p>
            <a:pPr algn="just">
              <a:buFont typeface="Wingdings" pitchFamily="2" charset="2"/>
              <a:buChar char="ü"/>
            </a:pPr>
            <a:r>
              <a:rPr lang="en-US" sz="1600" dirty="0" smtClean="0">
                <a:latin typeface="Times New Roman" pitchFamily="18" charset="0"/>
                <a:cs typeface="Times New Roman" pitchFamily="18" charset="0"/>
              </a:rPr>
              <a:t> use materials with low thermal expansion coefficients.</a:t>
            </a:r>
          </a:p>
          <a:p>
            <a:r>
              <a:rPr lang="en-US" sz="1600" b="1" dirty="0" smtClean="0">
                <a:latin typeface="Times New Roman" pitchFamily="18" charset="0"/>
                <a:cs typeface="Times New Roman" pitchFamily="18" charset="0"/>
              </a:rPr>
              <a:t>Corrosion fatigue</a:t>
            </a:r>
            <a:r>
              <a:rPr lang="en-US" sz="1600" dirty="0" smtClean="0">
                <a:latin typeface="Times New Roman" pitchFamily="18" charset="0"/>
                <a:cs typeface="Times New Roman" pitchFamily="18" charset="0"/>
              </a:rPr>
              <a:t>. Chemical reactions induce pits which act as act as notches and stress raisers and lead to reduce the fatigue strength. Corrosion also accelerates the rate of fatigue crack propagation. </a:t>
            </a:r>
          </a:p>
          <a:p>
            <a:pPr algn="just"/>
            <a:r>
              <a:rPr lang="en-US" sz="1600" b="1" dirty="0" smtClean="0">
                <a:latin typeface="Times New Roman" pitchFamily="18" charset="0"/>
                <a:cs typeface="Times New Roman" pitchFamily="18" charset="0"/>
              </a:rPr>
              <a:t>Solutions</a:t>
            </a:r>
            <a:r>
              <a:rPr lang="en-US" sz="1600" dirty="0" smtClean="0">
                <a:latin typeface="Times New Roman" pitchFamily="18" charset="0"/>
                <a:cs typeface="Times New Roman" pitchFamily="18" charset="0"/>
              </a:rPr>
              <a:t>:</a:t>
            </a:r>
          </a:p>
          <a:p>
            <a:pPr algn="just">
              <a:buFont typeface="Wingdings" pitchFamily="2" charset="2"/>
              <a:buChar char="ü"/>
            </a:pPr>
            <a:r>
              <a:rPr lang="en-US" sz="1600" dirty="0" smtClean="0">
                <a:latin typeface="Times New Roman" pitchFamily="18" charset="0"/>
                <a:cs typeface="Times New Roman" pitchFamily="18" charset="0"/>
              </a:rPr>
              <a:t>  decrease corrosiveness of medium  </a:t>
            </a:r>
          </a:p>
          <a:p>
            <a:pPr algn="just">
              <a:buFont typeface="Wingdings" pitchFamily="2" charset="2"/>
              <a:buChar char="ü"/>
            </a:pPr>
            <a:r>
              <a:rPr lang="en-US" sz="1600" dirty="0" smtClean="0">
                <a:latin typeface="Times New Roman" pitchFamily="18" charset="0"/>
                <a:cs typeface="Times New Roman" pitchFamily="18" charset="0"/>
              </a:rPr>
              <a:t>add protective surface coating </a:t>
            </a:r>
          </a:p>
          <a:p>
            <a:pPr algn="just">
              <a:buFont typeface="Wingdings" pitchFamily="2" charset="2"/>
              <a:buChar char="ü"/>
            </a:pPr>
            <a:r>
              <a:rPr lang="en-US" sz="1600" dirty="0" smtClean="0">
                <a:latin typeface="Times New Roman" pitchFamily="18" charset="0"/>
                <a:cs typeface="Times New Roman" pitchFamily="18" charset="0"/>
              </a:rPr>
              <a:t> add residual compressive stresses </a:t>
            </a:r>
            <a:endParaRPr lang="en-US" sz="1600" dirty="0">
              <a:latin typeface="Times New Roman" pitchFamily="18" charset="0"/>
              <a:cs typeface="Times New Roman" pitchFamily="18" charset="0"/>
            </a:endParaRPr>
          </a:p>
        </p:txBody>
      </p:sp>
      <p:sp>
        <p:nvSpPr>
          <p:cNvPr id="6" name="Rectangle 5"/>
          <p:cNvSpPr/>
          <p:nvPr/>
        </p:nvSpPr>
        <p:spPr>
          <a:xfrm>
            <a:off x="304800" y="0"/>
            <a:ext cx="8458200" cy="1815882"/>
          </a:xfrm>
          <a:prstGeom prst="rect">
            <a:avLst/>
          </a:prstGeom>
        </p:spPr>
        <p:txBody>
          <a:bodyPr wrap="square">
            <a:spAutoFit/>
          </a:bodyPr>
          <a:lstStyle/>
          <a:p>
            <a:r>
              <a:rPr lang="en-US" sz="1600" b="1" dirty="0" smtClean="0">
                <a:latin typeface="Times New Roman" pitchFamily="18" charset="0"/>
                <a:cs typeface="Times New Roman" pitchFamily="18" charset="0"/>
              </a:rPr>
              <a:t>2. Surface Finish</a:t>
            </a:r>
          </a:p>
          <a:p>
            <a:r>
              <a:rPr lang="en-US" sz="1600" dirty="0" smtClean="0">
                <a:latin typeface="Times New Roman" pitchFamily="18" charset="0"/>
                <a:cs typeface="Times New Roman" pitchFamily="18" charset="0"/>
              </a:rPr>
              <a:t>Normally, scratches, pits, machining marks, and so forth, influence fatigue strength by providing additional stress raisers that aid the process of crack nucleation.</a:t>
            </a:r>
          </a:p>
          <a:p>
            <a:r>
              <a:rPr lang="en-US" sz="1600" b="1" dirty="0" smtClean="0">
                <a:latin typeface="Times New Roman" pitchFamily="18" charset="0"/>
                <a:cs typeface="Times New Roman" pitchFamily="18" charset="0"/>
              </a:rPr>
              <a:t>Solutions:</a:t>
            </a:r>
          </a:p>
          <a:p>
            <a:pPr>
              <a:buFont typeface="Wingdings" pitchFamily="2" charset="2"/>
              <a:buChar char="ü"/>
            </a:pPr>
            <a:r>
              <a:rPr lang="en-US" sz="1600" dirty="0" smtClean="0">
                <a:latin typeface="Times New Roman" pitchFamily="18" charset="0"/>
                <a:cs typeface="Times New Roman" pitchFamily="18" charset="0"/>
              </a:rPr>
              <a:t>Polishing (removes machining flaws etc.)</a:t>
            </a:r>
          </a:p>
          <a:p>
            <a:pPr>
              <a:buFont typeface="Wingdings" pitchFamily="2" charset="2"/>
              <a:buChar char="ü"/>
            </a:pPr>
            <a:r>
              <a:rPr lang="en-US" sz="1600" dirty="0" smtClean="0">
                <a:latin typeface="Times New Roman" pitchFamily="18" charset="0"/>
                <a:cs typeface="Times New Roman" pitchFamily="18" charset="0"/>
              </a:rPr>
              <a:t>Surface treatments</a:t>
            </a:r>
          </a:p>
          <a:p>
            <a:pPr>
              <a:buFont typeface="Wingdings" pitchFamily="2" charset="2"/>
              <a:buChar char="ü"/>
            </a:pPr>
            <a:r>
              <a:rPr lang="en-US" sz="1600" dirty="0" smtClean="0">
                <a:latin typeface="Times New Roman" pitchFamily="18" charset="0"/>
                <a:cs typeface="Times New Roman" pitchFamily="18" charset="0"/>
              </a:rPr>
              <a:t>Case hardening by Carburization or </a:t>
            </a:r>
            <a:r>
              <a:rPr lang="en-US" sz="1600" dirty="0" err="1" smtClean="0">
                <a:latin typeface="Times New Roman" pitchFamily="18" charset="0"/>
                <a:cs typeface="Times New Roman" pitchFamily="18" charset="0"/>
              </a:rPr>
              <a:t>Nitriding</a:t>
            </a:r>
            <a:endParaRPr lang="en-US" sz="1600" dirty="0">
              <a:latin typeface="Times New Roman" pitchFamily="18" charset="0"/>
              <a:cs typeface="Times New Roman" pitchFamily="18" charset="0"/>
            </a:endParaRPr>
          </a:p>
        </p:txBody>
      </p:sp>
      <p:sp>
        <p:nvSpPr>
          <p:cNvPr id="9" name="Rectangle 8"/>
          <p:cNvSpPr/>
          <p:nvPr/>
        </p:nvSpPr>
        <p:spPr>
          <a:xfrm>
            <a:off x="228600" y="1905000"/>
            <a:ext cx="8534400" cy="1631216"/>
          </a:xfrm>
          <a:prstGeom prst="rect">
            <a:avLst/>
          </a:prstGeom>
        </p:spPr>
        <p:txBody>
          <a:bodyPr wrap="square">
            <a:spAutoFit/>
          </a:bodyPr>
          <a:lstStyle/>
          <a:p>
            <a:pPr algn="just"/>
            <a:r>
              <a:rPr lang="en-US" sz="1600" b="1" dirty="0" smtClean="0">
                <a:latin typeface="Times New Roman" pitchFamily="18" charset="0"/>
                <a:cs typeface="Times New Roman" pitchFamily="18" charset="0"/>
              </a:rPr>
              <a:t>3-Residual Stresses </a:t>
            </a:r>
            <a:r>
              <a:rPr lang="en-US" sz="1600" dirty="0" smtClean="0">
                <a:latin typeface="Times New Roman" pitchFamily="18" charset="0"/>
                <a:cs typeface="Times New Roman" pitchFamily="18" charset="0"/>
              </a:rPr>
              <a:t>For many purposes, residual stress can be considered identical to the stresses produced by an external force. Thus, the presence of a compressive residual stress at the surface of a component will effectively decrease the probability of fatigue failure. </a:t>
            </a:r>
          </a:p>
          <a:p>
            <a:pPr algn="just"/>
            <a:r>
              <a:rPr lang="en-US" sz="1600" dirty="0" smtClean="0">
                <a:latin typeface="Times New Roman" pitchFamily="18" charset="0"/>
                <a:cs typeface="Times New Roman" pitchFamily="18" charset="0"/>
              </a:rPr>
              <a:t>Commercial methods introducing </a:t>
            </a:r>
            <a:r>
              <a:rPr lang="en-US" sz="1600" dirty="0" err="1" smtClean="0">
                <a:latin typeface="Times New Roman" pitchFamily="18" charset="0"/>
                <a:cs typeface="Times New Roman" pitchFamily="18" charset="0"/>
              </a:rPr>
              <a:t>favourable</a:t>
            </a:r>
            <a:r>
              <a:rPr lang="en-US" sz="1600" dirty="0" smtClean="0">
                <a:latin typeface="Times New Roman" pitchFamily="18" charset="0"/>
                <a:cs typeface="Times New Roman" pitchFamily="18" charset="0"/>
              </a:rPr>
              <a:t> compressive stress are : rolling, polishing, </a:t>
            </a:r>
            <a:r>
              <a:rPr lang="en-US" sz="1600" dirty="0" smtClean="0"/>
              <a:t>Quenching or surface treatments</a:t>
            </a:r>
            <a:endParaRPr lang="en-US" sz="1600" dirty="0" smtClean="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p:txBody>
      </p:sp>
      <p:sp>
        <p:nvSpPr>
          <p:cNvPr id="10" name="Rectangle 9"/>
          <p:cNvSpPr/>
          <p:nvPr/>
        </p:nvSpPr>
        <p:spPr>
          <a:xfrm>
            <a:off x="381000" y="2362200"/>
            <a:ext cx="235962" cy="338554"/>
          </a:xfrm>
          <a:prstGeom prst="rect">
            <a:avLst/>
          </a:prstGeom>
        </p:spPr>
        <p:txBody>
          <a:bodyPr wrap="none">
            <a:spAutoFit/>
          </a:bodyPr>
          <a:lstStyle/>
          <a:p>
            <a:pPr marL="342900" indent="-342900"/>
            <a:r>
              <a:rPr lang="en-US" sz="16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800" y="6324600"/>
            <a:ext cx="381000" cy="365125"/>
          </a:xfrm>
        </p:spPr>
        <p:txBody>
          <a:bodyPr/>
          <a:lstStyle/>
          <a:p>
            <a:pPr algn="just"/>
            <a:fld id="{F6D363A8-403A-4B68-BCF4-CD748F85C91E}" type="slidenum">
              <a:rPr lang="en-US" smtClean="0">
                <a:latin typeface="Times New Roman" pitchFamily="18" charset="0"/>
                <a:cs typeface="Times New Roman" pitchFamily="18" charset="0"/>
              </a:rPr>
              <a:pPr algn="just"/>
              <a:t>11</a:t>
            </a:fld>
            <a:endParaRPr lang="en-US">
              <a:latin typeface="Times New Roman" pitchFamily="18" charset="0"/>
              <a:cs typeface="Times New Roman" pitchFamily="18" charset="0"/>
            </a:endParaRPr>
          </a:p>
        </p:txBody>
      </p:sp>
      <p:sp>
        <p:nvSpPr>
          <p:cNvPr id="4" name="Rectangle 3"/>
          <p:cNvSpPr/>
          <p:nvPr/>
        </p:nvSpPr>
        <p:spPr>
          <a:xfrm>
            <a:off x="228600" y="228600"/>
            <a:ext cx="8915400" cy="1569660"/>
          </a:xfrm>
          <a:prstGeom prst="rect">
            <a:avLst/>
          </a:prstGeom>
        </p:spPr>
        <p:txBody>
          <a:bodyPr wrap="square">
            <a:spAutoFit/>
          </a:bodyPr>
          <a:lstStyle/>
          <a:p>
            <a:pPr algn="just"/>
            <a:r>
              <a:rPr lang="en-US" sz="1600" b="1" dirty="0" smtClean="0">
                <a:latin typeface="Times New Roman" pitchFamily="18" charset="0"/>
                <a:cs typeface="Times New Roman" pitchFamily="18" charset="0"/>
              </a:rPr>
              <a:t>5- Stress concentrations </a:t>
            </a:r>
          </a:p>
          <a:p>
            <a:pPr algn="just"/>
            <a:r>
              <a:rPr lang="en-US" sz="1600" dirty="0" smtClean="0">
                <a:latin typeface="Times New Roman" pitchFamily="18" charset="0"/>
                <a:cs typeface="Times New Roman" pitchFamily="18" charset="0"/>
              </a:rPr>
              <a:t>Stress concentrations reduce the fatigue strength by a factor K, determined by the geometry of the notch.</a:t>
            </a:r>
          </a:p>
          <a:p>
            <a:pPr algn="just"/>
            <a:r>
              <a:rPr lang="en-US" sz="1600" dirty="0" smtClean="0">
                <a:latin typeface="Times New Roman" pitchFamily="18" charset="0"/>
                <a:cs typeface="Times New Roman" pitchFamily="18" charset="0"/>
              </a:rPr>
              <a:t>Should avoid stress raisers from machining and fabrication processes.</a:t>
            </a:r>
          </a:p>
          <a:p>
            <a:pPr algn="just">
              <a:buFont typeface="Wingdings" pitchFamily="2" charset="2"/>
              <a:buChar char="ü"/>
            </a:pPr>
            <a:r>
              <a:rPr lang="en-US" sz="1600" dirty="0" smtClean="0">
                <a:latin typeface="Times New Roman" pitchFamily="18" charset="0"/>
                <a:cs typeface="Times New Roman" pitchFamily="18" charset="0"/>
              </a:rPr>
              <a:t>Avoid inclusions which lead to  stress concentration  and results in reducing fatigue strength</a:t>
            </a:r>
          </a:p>
          <a:p>
            <a:pPr algn="just"/>
            <a:r>
              <a:rPr lang="en-US" sz="1600" dirty="0" smtClean="0">
                <a:latin typeface="Times New Roman" pitchFamily="18" charset="0"/>
                <a:cs typeface="Times New Roman" pitchFamily="18" charset="0"/>
              </a:rPr>
              <a:t>• The effect of stress raiser or notch on fatigue strength can be determined by comparing the S-N curve of notched and </a:t>
            </a:r>
            <a:r>
              <a:rPr lang="en-US" sz="1600" dirty="0" err="1" smtClean="0">
                <a:latin typeface="Times New Roman" pitchFamily="18" charset="0"/>
                <a:cs typeface="Times New Roman" pitchFamily="18" charset="0"/>
              </a:rPr>
              <a:t>unnotched</a:t>
            </a:r>
            <a:r>
              <a:rPr lang="en-US" sz="1600" dirty="0" smtClean="0">
                <a:latin typeface="Times New Roman" pitchFamily="18" charset="0"/>
                <a:cs typeface="Times New Roman" pitchFamily="18" charset="0"/>
              </a:rPr>
              <a:t> specimens.</a:t>
            </a:r>
          </a:p>
        </p:txBody>
      </p:sp>
      <p:pic>
        <p:nvPicPr>
          <p:cNvPr id="1028" name="Picture 4"/>
          <p:cNvPicPr>
            <a:picLocks noChangeAspect="1" noChangeArrowheads="1"/>
          </p:cNvPicPr>
          <p:nvPr/>
        </p:nvPicPr>
        <p:blipFill>
          <a:blip r:embed="rId2" cstate="print"/>
          <a:srcRect l="2469"/>
          <a:stretch>
            <a:fillRect/>
          </a:stretch>
        </p:blipFill>
        <p:spPr bwMode="auto">
          <a:xfrm>
            <a:off x="1981200" y="1905000"/>
            <a:ext cx="6019800" cy="3530600"/>
          </a:xfrm>
          <a:prstGeom prst="rect">
            <a:avLst/>
          </a:prstGeom>
          <a:noFill/>
          <a:ln w="9525">
            <a:noFill/>
            <a:miter lim="800000"/>
            <a:headEnd/>
            <a:tailEnd/>
          </a:ln>
        </p:spPr>
      </p:pic>
      <p:sp>
        <p:nvSpPr>
          <p:cNvPr id="5" name="Rectangle 4"/>
          <p:cNvSpPr/>
          <p:nvPr/>
        </p:nvSpPr>
        <p:spPr>
          <a:xfrm>
            <a:off x="228600" y="5562600"/>
            <a:ext cx="7848600" cy="646331"/>
          </a:xfrm>
          <a:prstGeom prst="rect">
            <a:avLst/>
          </a:prstGeom>
        </p:spPr>
        <p:txBody>
          <a:bodyPr wrap="square">
            <a:spAutoFit/>
          </a:bodyPr>
          <a:lstStyle/>
          <a:p>
            <a:r>
              <a:rPr lang="en-US" b="1" dirty="0" smtClean="0">
                <a:latin typeface="Times New Roman" pitchFamily="18" charset="0"/>
                <a:cs typeface="Times New Roman" pitchFamily="18" charset="0"/>
              </a:rPr>
              <a:t>6- temperature</a:t>
            </a:r>
          </a:p>
          <a:p>
            <a:r>
              <a:rPr lang="en-US" dirty="0" smtClean="0"/>
              <a:t>Extreme high or low temperatures can decrease fatigue strength.</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D363A8-403A-4B68-BCF4-CD748F85C91E}" type="slidenum">
              <a:rPr lang="en-US" smtClean="0"/>
              <a:pPr/>
              <a:t>2</a:t>
            </a:fld>
            <a:endParaRPr lang="en-US"/>
          </a:p>
        </p:txBody>
      </p:sp>
      <p:pic>
        <p:nvPicPr>
          <p:cNvPr id="22530" name="Picture 2"/>
          <p:cNvPicPr>
            <a:picLocks noChangeAspect="1" noChangeArrowheads="1"/>
          </p:cNvPicPr>
          <p:nvPr/>
        </p:nvPicPr>
        <p:blipFill>
          <a:blip r:embed="rId2" cstate="print"/>
          <a:srcRect l="6442" t="5208" r="8053" b="6250"/>
          <a:stretch>
            <a:fillRect/>
          </a:stretch>
        </p:blipFill>
        <p:spPr bwMode="auto">
          <a:xfrm>
            <a:off x="381000" y="4114800"/>
            <a:ext cx="7467600" cy="2743200"/>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l="6383"/>
          <a:stretch>
            <a:fillRect/>
          </a:stretch>
        </p:blipFill>
        <p:spPr bwMode="auto">
          <a:xfrm>
            <a:off x="4800600" y="914400"/>
            <a:ext cx="3200400" cy="1905000"/>
          </a:xfrm>
          <a:prstGeom prst="rect">
            <a:avLst/>
          </a:prstGeom>
          <a:noFill/>
          <a:ln w="9525">
            <a:noFill/>
            <a:miter lim="800000"/>
            <a:headEnd/>
            <a:tailEnd/>
          </a:ln>
        </p:spPr>
      </p:pic>
      <p:sp>
        <p:nvSpPr>
          <p:cNvPr id="5" name="Rectangle 4"/>
          <p:cNvSpPr/>
          <p:nvPr/>
        </p:nvSpPr>
        <p:spPr>
          <a:xfrm>
            <a:off x="4343400" y="2895600"/>
            <a:ext cx="4495800" cy="738664"/>
          </a:xfrm>
          <a:prstGeom prst="rect">
            <a:avLst/>
          </a:prstGeom>
        </p:spPr>
        <p:txBody>
          <a:bodyPr wrap="square">
            <a:spAutoFit/>
          </a:bodyPr>
          <a:lstStyle/>
          <a:p>
            <a:pPr algn="just"/>
            <a:r>
              <a:rPr lang="en-US" sz="1400" dirty="0" smtClean="0">
                <a:latin typeface="Times New Roman" pitchFamily="18" charset="0"/>
                <a:cs typeface="Times New Roman" pitchFamily="18" charset="0"/>
              </a:rPr>
              <a:t>Fatigue failure in an </a:t>
            </a:r>
            <a:r>
              <a:rPr lang="en-US" sz="1400" dirty="0" err="1" smtClean="0">
                <a:latin typeface="Times New Roman" pitchFamily="18" charset="0"/>
                <a:cs typeface="Times New Roman" pitchFamily="18" charset="0"/>
              </a:rPr>
              <a:t>Aluminium</a:t>
            </a:r>
            <a:r>
              <a:rPr lang="en-US" sz="1400" dirty="0" smtClean="0">
                <a:latin typeface="Times New Roman" pitchFamily="18" charset="0"/>
                <a:cs typeface="Times New Roman" pitchFamily="18" charset="0"/>
              </a:rPr>
              <a:t> bicycle crank. Dark area of striations: slow crack growth.  Bright granular area: sudden fracture </a:t>
            </a:r>
            <a:endParaRPr lang="en-US" sz="1400" dirty="0">
              <a:latin typeface="Times New Roman" pitchFamily="18" charset="0"/>
              <a:cs typeface="Times New Roman" pitchFamily="18" charset="0"/>
            </a:endParaRPr>
          </a:p>
        </p:txBody>
      </p:sp>
      <p:pic>
        <p:nvPicPr>
          <p:cNvPr id="6" name="Picture 1"/>
          <p:cNvPicPr>
            <a:picLocks noChangeAspect="1" noChangeArrowheads="1"/>
          </p:cNvPicPr>
          <p:nvPr/>
        </p:nvPicPr>
        <p:blipFill>
          <a:blip r:embed="rId4" cstate="print"/>
          <a:srcRect l="57394" t="51042" r="6881" b="6250"/>
          <a:stretch>
            <a:fillRect/>
          </a:stretch>
        </p:blipFill>
        <p:spPr bwMode="auto">
          <a:xfrm>
            <a:off x="457200" y="1066800"/>
            <a:ext cx="2947639" cy="1981200"/>
          </a:xfrm>
          <a:prstGeom prst="rect">
            <a:avLst/>
          </a:prstGeom>
          <a:noFill/>
          <a:ln w="9525">
            <a:noFill/>
            <a:miter lim="800000"/>
            <a:headEnd/>
            <a:tailEnd/>
          </a:ln>
        </p:spPr>
      </p:pic>
      <p:sp>
        <p:nvSpPr>
          <p:cNvPr id="7" name="Rectangle 6"/>
          <p:cNvSpPr/>
          <p:nvPr/>
        </p:nvSpPr>
        <p:spPr>
          <a:xfrm>
            <a:off x="152400" y="228600"/>
            <a:ext cx="8534400" cy="615553"/>
          </a:xfrm>
          <a:prstGeom prst="rect">
            <a:avLst/>
          </a:prstGeom>
        </p:spPr>
        <p:txBody>
          <a:bodyPr wrap="square">
            <a:spAutoFit/>
          </a:bodyPr>
          <a:lstStyle/>
          <a:p>
            <a:r>
              <a:rPr lang="en-US" b="1" dirty="0" smtClean="0"/>
              <a:t>Fatigue fracture surface</a:t>
            </a:r>
          </a:p>
          <a:p>
            <a:r>
              <a:rPr lang="en-US" sz="1600" dirty="0" smtClean="0">
                <a:latin typeface="Times New Roman" pitchFamily="18" charset="0"/>
                <a:cs typeface="Times New Roman" pitchFamily="18" charset="0"/>
              </a:rPr>
              <a:t>Fatigue surface appears as a smooth region, showing beach mark or origin of fatigue crack.</a:t>
            </a:r>
          </a:p>
        </p:txBody>
      </p:sp>
      <p:sp>
        <p:nvSpPr>
          <p:cNvPr id="8" name="Rectangle 7"/>
          <p:cNvSpPr/>
          <p:nvPr/>
        </p:nvSpPr>
        <p:spPr>
          <a:xfrm>
            <a:off x="304800" y="3810000"/>
            <a:ext cx="4023217" cy="369332"/>
          </a:xfrm>
          <a:prstGeom prst="rect">
            <a:avLst/>
          </a:prstGeom>
        </p:spPr>
        <p:txBody>
          <a:bodyPr wrap="none">
            <a:spAutoFit/>
          </a:bodyPr>
          <a:lstStyle/>
          <a:p>
            <a:pPr algn="just"/>
            <a:r>
              <a:rPr lang="en-US" b="1" dirty="0" smtClean="0"/>
              <a:t>Failure stages (the life of a fatigue crack)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D363A8-403A-4B68-BCF4-CD748F85C91E}" type="slidenum">
              <a:rPr lang="en-US" smtClean="0"/>
              <a:pPr/>
              <a:t>3</a:t>
            </a:fld>
            <a:endParaRPr lang="en-US"/>
          </a:p>
        </p:txBody>
      </p:sp>
      <p:sp>
        <p:nvSpPr>
          <p:cNvPr id="4" name="Rectangle 3"/>
          <p:cNvSpPr/>
          <p:nvPr/>
        </p:nvSpPr>
        <p:spPr>
          <a:xfrm>
            <a:off x="152400" y="1371600"/>
            <a:ext cx="6019800" cy="3693319"/>
          </a:xfrm>
          <a:prstGeom prst="rect">
            <a:avLst/>
          </a:prstGeom>
        </p:spPr>
        <p:txBody>
          <a:bodyPr wrap="square">
            <a:spAutoFit/>
          </a:bodyPr>
          <a:lstStyle/>
          <a:p>
            <a:r>
              <a:rPr lang="en-US" dirty="0" smtClean="0">
                <a:solidFill>
                  <a:srgbClr val="CA2600"/>
                </a:solidFill>
                <a:latin typeface="Times New Roman" pitchFamily="18" charset="0"/>
                <a:cs typeface="Times New Roman" pitchFamily="18" charset="0"/>
                <a:sym typeface="Symbol" pitchFamily="18" charset="2"/>
              </a:rPr>
              <a:t>1</a:t>
            </a:r>
            <a:r>
              <a:rPr lang="en-US" dirty="0" smtClean="0">
                <a:solidFill>
                  <a:srgbClr val="CA2600"/>
                </a:solidFill>
                <a:latin typeface="Times New Roman" pitchFamily="18" charset="0"/>
                <a:cs typeface="Times New Roman" pitchFamily="18" charset="0"/>
                <a:sym typeface="Wingdings" pitchFamily="2" charset="2"/>
              </a:rPr>
              <a:t></a:t>
            </a:r>
            <a:r>
              <a:rPr lang="en-US" dirty="0" smtClean="0">
                <a:latin typeface="Times New Roman" pitchFamily="18" charset="0"/>
                <a:cs typeface="Times New Roman" pitchFamily="18" charset="0"/>
                <a:sym typeface="Wingdings" pitchFamily="2" charset="2"/>
              </a:rPr>
              <a:t> Crack initiation (in notched specimens this stage may be absent). This occurs mostly at surfaces or sometimes at internal interfaces. Crack initiation may take place within about 10% of the total life of the component. Crack initiation in the areas of stress concentration</a:t>
            </a:r>
            <a:br>
              <a:rPr lang="en-US" dirty="0" smtClean="0">
                <a:latin typeface="Times New Roman" pitchFamily="18" charset="0"/>
                <a:cs typeface="Times New Roman" pitchFamily="18" charset="0"/>
                <a:sym typeface="Wingdings" pitchFamily="2" charset="2"/>
              </a:rPr>
            </a:br>
            <a:r>
              <a:rPr lang="en-US" dirty="0" smtClean="0">
                <a:solidFill>
                  <a:srgbClr val="CA2600"/>
                </a:solidFill>
                <a:latin typeface="Times New Roman" pitchFamily="18" charset="0"/>
                <a:cs typeface="Times New Roman" pitchFamily="18" charset="0"/>
                <a:sym typeface="Wingdings" pitchFamily="2" charset="2"/>
              </a:rPr>
              <a:t>2</a:t>
            </a:r>
            <a:r>
              <a:rPr lang="en-US" dirty="0" smtClean="0"/>
              <a:t>Crack propagation </a:t>
            </a:r>
          </a:p>
          <a:p>
            <a:pPr>
              <a:buFont typeface="Arial" pitchFamily="34" charset="0"/>
              <a:buChar char="•"/>
            </a:pPr>
            <a:r>
              <a:rPr lang="en-US" dirty="0" smtClean="0">
                <a:latin typeface="Times New Roman" pitchFamily="18" charset="0"/>
                <a:cs typeface="Times New Roman" pitchFamily="18" charset="0"/>
                <a:sym typeface="Wingdings" pitchFamily="2" charset="2"/>
              </a:rPr>
              <a:t>Stage I short crack growth : growth of crack along planes of high shear stress. (something like deepening of the crack formed). </a:t>
            </a:r>
          </a:p>
          <a:p>
            <a:pPr>
              <a:buFont typeface="Arial" pitchFamily="34" charset="0"/>
              <a:buChar char="•"/>
            </a:pPr>
            <a:r>
              <a:rPr lang="en-US" dirty="0" smtClean="0">
                <a:latin typeface="Times New Roman" pitchFamily="18" charset="0"/>
                <a:cs typeface="Times New Roman" pitchFamily="18" charset="0"/>
                <a:sym typeface="Wingdings" pitchFamily="2" charset="2"/>
              </a:rPr>
              <a:t> Stage II stable crack growth: in this stage the crack grows along directions of maximum tensile stress. </a:t>
            </a:r>
            <a:br>
              <a:rPr lang="en-US" dirty="0" smtClean="0">
                <a:latin typeface="Times New Roman" pitchFamily="18" charset="0"/>
                <a:cs typeface="Times New Roman" pitchFamily="18" charset="0"/>
                <a:sym typeface="Wingdings" pitchFamily="2" charset="2"/>
              </a:rPr>
            </a:br>
            <a:r>
              <a:rPr lang="en-US" dirty="0" smtClean="0">
                <a:solidFill>
                  <a:srgbClr val="CA2600"/>
                </a:solidFill>
                <a:latin typeface="Times New Roman" pitchFamily="18" charset="0"/>
                <a:cs typeface="Times New Roman" pitchFamily="18" charset="0"/>
                <a:sym typeface="Wingdings" pitchFamily="2" charset="2"/>
              </a:rPr>
              <a:t>3</a:t>
            </a:r>
            <a:r>
              <a:rPr lang="en-US" dirty="0" smtClean="0">
                <a:latin typeface="Times New Roman" pitchFamily="18" charset="0"/>
                <a:cs typeface="Times New Roman" pitchFamily="18" charset="0"/>
                <a:sym typeface="Wingdings" pitchFamily="2" charset="2"/>
              </a:rPr>
              <a:t> </a:t>
            </a:r>
            <a:r>
              <a:rPr lang="en-US" dirty="0" smtClean="0"/>
              <a:t>Final fracture (e</a:t>
            </a:r>
            <a:r>
              <a:rPr lang="en-US" dirty="0" smtClean="0">
                <a:latin typeface="Times New Roman" pitchFamily="18" charset="0"/>
                <a:cs typeface="Times New Roman" pitchFamily="18" charset="0"/>
                <a:sym typeface="Wingdings" pitchFamily="2" charset="2"/>
              </a:rPr>
              <a:t>nd of life): reduction in load bearing area (due to crack propagation) leads to ultimate failure.</a:t>
            </a:r>
            <a:endParaRPr lang="en-US" dirty="0"/>
          </a:p>
        </p:txBody>
      </p:sp>
      <p:sp>
        <p:nvSpPr>
          <p:cNvPr id="5" name="Rectangle 4"/>
          <p:cNvSpPr/>
          <p:nvPr/>
        </p:nvSpPr>
        <p:spPr>
          <a:xfrm>
            <a:off x="0" y="0"/>
            <a:ext cx="9448800" cy="1384995"/>
          </a:xfrm>
          <a:prstGeom prst="rect">
            <a:avLst/>
          </a:prstGeom>
        </p:spPr>
        <p:txBody>
          <a:bodyPr wrap="square">
            <a:spAutoFit/>
          </a:bodyPr>
          <a:lstStyle/>
          <a:p>
            <a:pPr algn="just"/>
            <a:r>
              <a:rPr lang="en-US" sz="2000" b="1" dirty="0" smtClean="0"/>
              <a:t>Failure stages are :</a:t>
            </a:r>
          </a:p>
          <a:p>
            <a:pPr marL="342900" indent="-342900" algn="just">
              <a:buFont typeface="+mj-lt"/>
              <a:buAutoNum type="arabicPeriod"/>
            </a:pPr>
            <a:r>
              <a:rPr lang="en-US" sz="1600" dirty="0" smtClean="0"/>
              <a:t>    Crack initiation</a:t>
            </a:r>
          </a:p>
          <a:p>
            <a:pPr marL="514350" indent="-514350" algn="just">
              <a:buFont typeface="+mj-lt"/>
              <a:buAutoNum type="arabicPeriod"/>
            </a:pPr>
            <a:r>
              <a:rPr lang="en-US" sz="1600" dirty="0" smtClean="0"/>
              <a:t>Crack propagation</a:t>
            </a:r>
          </a:p>
          <a:p>
            <a:pPr marL="514350" indent="-514350" algn="just">
              <a:buFont typeface="+mj-lt"/>
              <a:buAutoNum type="arabicPeriod"/>
            </a:pPr>
            <a:r>
              <a:rPr lang="en-US" sz="1600" dirty="0" smtClean="0"/>
              <a:t>Final fracture.  </a:t>
            </a:r>
          </a:p>
          <a:p>
            <a:r>
              <a:rPr lang="en-US" sz="1600" dirty="0" smtClean="0"/>
              <a:t>The crack propagates from an initiating point such as a sharp corner, indent, flaw or other stress raiser.    </a:t>
            </a:r>
          </a:p>
        </p:txBody>
      </p:sp>
      <p:sp>
        <p:nvSpPr>
          <p:cNvPr id="6" name="Rectangle 5"/>
          <p:cNvSpPr/>
          <p:nvPr/>
        </p:nvSpPr>
        <p:spPr>
          <a:xfrm>
            <a:off x="304800" y="5105400"/>
            <a:ext cx="1228157" cy="369332"/>
          </a:xfrm>
          <a:prstGeom prst="rect">
            <a:avLst/>
          </a:prstGeom>
        </p:spPr>
        <p:txBody>
          <a:bodyPr wrap="none">
            <a:spAutoFit/>
          </a:bodyPr>
          <a:lstStyle/>
          <a:p>
            <a:r>
              <a:rPr lang="en-US" b="1" dirty="0" smtClean="0"/>
              <a:t>Definitions</a:t>
            </a:r>
            <a:endParaRPr lang="en-US" b="1" dirty="0"/>
          </a:p>
        </p:txBody>
      </p:sp>
      <p:sp>
        <p:nvSpPr>
          <p:cNvPr id="7" name="Content Placeholder 2"/>
          <p:cNvSpPr txBox="1">
            <a:spLocks/>
          </p:cNvSpPr>
          <p:nvPr/>
        </p:nvSpPr>
        <p:spPr>
          <a:xfrm>
            <a:off x="152400" y="5486400"/>
            <a:ext cx="8534400" cy="1143000"/>
          </a:xfrm>
          <a:prstGeom prst="rect">
            <a:avLst/>
          </a:prstGeom>
        </p:spPr>
        <p:txBody>
          <a:bodyPr>
            <a:normAutofit fontScale="92500" lnSpcReduction="10000"/>
          </a:bodyPr>
          <a:lstStyle/>
          <a:p>
            <a:pPr marL="457200" marR="0" lvl="0" indent="-457200" algn="just"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effectLst/>
                <a:uLnTx/>
                <a:uFillTx/>
                <a:latin typeface="Times New Roman" pitchFamily="18" charset="0"/>
                <a:cs typeface="Times New Roman" pitchFamily="18" charset="0"/>
              </a:rPr>
              <a:t>Fatigue life(N): </a:t>
            </a:r>
            <a:r>
              <a:rPr kumimoji="0" lang="en-US" sz="1600" i="0" u="none" strike="noStrike" kern="1200" cap="none" spc="0" normalizeH="0" baseline="0" noProof="0" dirty="0" smtClean="0">
                <a:ln>
                  <a:noFill/>
                </a:ln>
                <a:effectLst/>
                <a:uLnTx/>
                <a:uFillTx/>
                <a:latin typeface="Times New Roman" pitchFamily="18" charset="0"/>
                <a:cs typeface="Times New Roman" pitchFamily="18" charset="0"/>
              </a:rPr>
              <a:t>it is total number of cycles are required to bring about final fracture in a specimen at a given stress.</a:t>
            </a:r>
          </a:p>
          <a:p>
            <a:r>
              <a:rPr lang="en-US" sz="1600" b="1" dirty="0" smtClean="0">
                <a:latin typeface="Times New Roman" pitchFamily="18" charset="0"/>
                <a:cs typeface="Times New Roman" pitchFamily="18" charset="0"/>
              </a:rPr>
              <a:t>Fatigue limit or Endurance limit (S</a:t>
            </a:r>
            <a:r>
              <a:rPr lang="en-US" sz="1600" b="1" baseline="-25000" dirty="0" smtClean="0">
                <a:latin typeface="Times New Roman" pitchFamily="18" charset="0"/>
                <a:cs typeface="Times New Roman" pitchFamily="18" charset="0"/>
              </a:rPr>
              <a:t>e</a:t>
            </a:r>
            <a:r>
              <a:rPr lang="en-US" sz="1600" b="1" dirty="0" smtClean="0">
                <a:latin typeface="Times New Roman" pitchFamily="18" charset="0"/>
                <a:cs typeface="Times New Roman" pitchFamily="18" charset="0"/>
              </a:rPr>
              <a:t> or </a:t>
            </a:r>
            <a:r>
              <a:rPr lang="el-GR" sz="1600" b="1" dirty="0" smtClean="0"/>
              <a:t>σ</a:t>
            </a:r>
            <a:r>
              <a:rPr lang="en-US" sz="1600" b="1" baseline="-25000" dirty="0" smtClean="0"/>
              <a:t>e</a:t>
            </a:r>
            <a:r>
              <a:rPr lang="en-US" sz="1600" b="1" dirty="0" smtClean="0">
                <a:latin typeface="Times New Roman" pitchFamily="18" charset="0"/>
                <a:cs typeface="Times New Roman" pitchFamily="18" charset="0"/>
              </a:rPr>
              <a:t>)</a:t>
            </a:r>
            <a:r>
              <a:rPr kumimoji="0" lang="en-US" sz="1600" i="0" u="none" strike="noStrike" kern="1200" cap="none" spc="0" normalizeH="0" baseline="0" noProof="0" dirty="0" smtClean="0">
                <a:ln>
                  <a:noFill/>
                </a:ln>
                <a:effectLst/>
                <a:uLnTx/>
                <a:uFillTx/>
                <a:latin typeface="Times New Roman" pitchFamily="18" charset="0"/>
                <a:cs typeface="Times New Roman" pitchFamily="18" charset="0"/>
              </a:rPr>
              <a:t>: it is stress below which a material will not fail for any number of cycles. </a:t>
            </a:r>
            <a:r>
              <a:rPr lang="en-US" sz="1700" b="1" dirty="0" smtClean="0">
                <a:solidFill>
                  <a:srgbClr val="FF0000"/>
                </a:solidFill>
                <a:latin typeface="Times New Roman" pitchFamily="18" charset="0"/>
                <a:cs typeface="Times New Roman" pitchFamily="18" charset="0"/>
              </a:rPr>
              <a:t>Or</a:t>
            </a:r>
            <a:r>
              <a:rPr lang="en-US" sz="1600" dirty="0" smtClean="0">
                <a:latin typeface="Times New Roman" pitchFamily="18" charset="0"/>
                <a:cs typeface="Times New Roman" pitchFamily="18" charset="0"/>
              </a:rPr>
              <a:t>  is the maximum stress that a material can endure for an infinite number of cycles without breaking.</a:t>
            </a:r>
          </a:p>
        </p:txBody>
      </p:sp>
      <p:pic>
        <p:nvPicPr>
          <p:cNvPr id="8" name="Picture 2"/>
          <p:cNvPicPr>
            <a:picLocks noChangeAspect="1" noChangeArrowheads="1"/>
          </p:cNvPicPr>
          <p:nvPr/>
        </p:nvPicPr>
        <p:blipFill>
          <a:blip r:embed="rId2" cstate="email">
            <a:duotone>
              <a:prstClr val="black"/>
              <a:schemeClr val="accent5">
                <a:tint val="45000"/>
                <a:satMod val="400000"/>
              </a:schemeClr>
            </a:duotone>
            <a:extLst>
              <a:ext uri="{28A0092B-C50C-407E-A947-70E740481C1C}">
                <a14:useLocalDpi xmlns="" xmlns:a14="http://schemas.microsoft.com/office/drawing/2010/main" val="0"/>
              </a:ext>
            </a:extLst>
          </a:blip>
          <a:srcRect b="27451"/>
          <a:stretch>
            <a:fillRect/>
          </a:stretch>
        </p:blipFill>
        <p:spPr bwMode="auto">
          <a:xfrm>
            <a:off x="6248400" y="1752600"/>
            <a:ext cx="2743200" cy="35052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28600" y="152401"/>
            <a:ext cx="8763000" cy="6172199"/>
            <a:chOff x="381000" y="152400"/>
            <a:chExt cx="8382000" cy="6553199"/>
          </a:xfrm>
          <a:solidFill>
            <a:srgbClr val="0033CC"/>
          </a:solidFill>
        </p:grpSpPr>
        <p:pic>
          <p:nvPicPr>
            <p:cNvPr id="26626" name="Picture 2"/>
            <p:cNvPicPr>
              <a:picLocks noChangeAspect="1" noChangeArrowheads="1"/>
            </p:cNvPicPr>
            <p:nvPr/>
          </p:nvPicPr>
          <p:blipFill>
            <a:blip r:embed="rId2" cstate="print"/>
            <a:srcRect l="15227" t="21875" r="32650" b="10417"/>
            <a:stretch>
              <a:fillRect/>
            </a:stretch>
          </p:blipFill>
          <p:spPr bwMode="auto">
            <a:xfrm>
              <a:off x="381000" y="152400"/>
              <a:ext cx="8382000" cy="6553199"/>
            </a:xfrm>
            <a:prstGeom prst="rect">
              <a:avLst/>
            </a:prstGeom>
            <a:grpFill/>
            <a:ln w="9525">
              <a:noFill/>
              <a:miter lim="800000"/>
              <a:headEnd/>
              <a:tailEnd/>
            </a:ln>
          </p:spPr>
        </p:pic>
        <p:sp>
          <p:nvSpPr>
            <p:cNvPr id="3" name="TextBox 2"/>
            <p:cNvSpPr txBox="1"/>
            <p:nvPr/>
          </p:nvSpPr>
          <p:spPr>
            <a:xfrm>
              <a:off x="381000" y="6019800"/>
              <a:ext cx="685800" cy="646331"/>
            </a:xfrm>
            <a:prstGeom prst="rect">
              <a:avLst/>
            </a:prstGeom>
            <a:grpFill/>
          </p:spPr>
          <p:txBody>
            <a:bodyPr wrap="square" rtlCol="0">
              <a:spAutoFit/>
            </a:bodyPr>
            <a:lstStyle/>
            <a:p>
              <a:endParaRPr lang="en-US" dirty="0" smtClean="0"/>
            </a:p>
            <a:p>
              <a:endParaRPr lang="en-US" dirty="0" smtClean="0"/>
            </a:p>
          </p:txBody>
        </p:sp>
      </p:grpSp>
      <p:sp>
        <p:nvSpPr>
          <p:cNvPr id="6" name="Slide Number Placeholder 5"/>
          <p:cNvSpPr>
            <a:spLocks noGrp="1"/>
          </p:cNvSpPr>
          <p:nvPr>
            <p:ph type="sldNum" sz="quarter" idx="12"/>
          </p:nvPr>
        </p:nvSpPr>
        <p:spPr/>
        <p:txBody>
          <a:bodyPr/>
          <a:lstStyle/>
          <a:p>
            <a:fld id="{F6D363A8-403A-4B68-BCF4-CD748F85C91E}"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D363A8-403A-4B68-BCF4-CD748F85C91E}" type="slidenum">
              <a:rPr lang="en-US" smtClean="0"/>
              <a:pPr/>
              <a:t>5</a:t>
            </a:fld>
            <a:endParaRPr lang="en-US"/>
          </a:p>
        </p:txBody>
      </p:sp>
      <p:sp>
        <p:nvSpPr>
          <p:cNvPr id="4" name="Rectangle 3"/>
          <p:cNvSpPr/>
          <p:nvPr/>
        </p:nvSpPr>
        <p:spPr>
          <a:xfrm>
            <a:off x="228600" y="685800"/>
            <a:ext cx="8686800" cy="5283498"/>
          </a:xfrm>
          <a:prstGeom prst="rect">
            <a:avLst/>
          </a:prstGeom>
        </p:spPr>
        <p:txBody>
          <a:bodyPr wrap="square">
            <a:spAutoFit/>
          </a:bodyPr>
          <a:lstStyle/>
          <a:p>
            <a:pPr marL="812800" indent="-812800" algn="just"/>
            <a:r>
              <a:rPr lang="en-US" b="1" dirty="0" smtClean="0">
                <a:solidFill>
                  <a:srgbClr val="A50021"/>
                </a:solidFill>
              </a:rPr>
              <a:t>Completely reversed cycle of stress:</a:t>
            </a:r>
          </a:p>
          <a:p>
            <a:pPr marL="812800" indent="-812800" algn="just"/>
            <a:r>
              <a:rPr lang="en-US" dirty="0" smtClean="0"/>
              <a:t>Illustrates the type of fatigue loading where a member is subjected to opposite loads</a:t>
            </a:r>
          </a:p>
          <a:p>
            <a:pPr algn="just"/>
            <a:r>
              <a:rPr lang="en-US" dirty="0" smtClean="0"/>
              <a:t>alternately with </a:t>
            </a:r>
            <a:r>
              <a:rPr lang="en-US" b="1" dirty="0" smtClean="0"/>
              <a:t>a means of zero (</a:t>
            </a:r>
            <a:r>
              <a:rPr lang="en-US" b="1" dirty="0" err="1" smtClean="0"/>
              <a:t>σ</a:t>
            </a:r>
            <a:r>
              <a:rPr lang="en-US" b="1" baseline="-25000" dirty="0" err="1" smtClean="0"/>
              <a:t>m</a:t>
            </a:r>
            <a:r>
              <a:rPr lang="en-US" b="1" baseline="-25000" dirty="0" smtClean="0"/>
              <a:t> </a:t>
            </a:r>
            <a:r>
              <a:rPr lang="en-US" b="1" dirty="0" smtClean="0"/>
              <a:t>= 0) </a:t>
            </a:r>
          </a:p>
          <a:p>
            <a:pPr algn="just"/>
            <a:r>
              <a:rPr lang="en-US" dirty="0" smtClean="0"/>
              <a:t>For example bending of steel wire continuously in either direction leads to alternate tensile and compressive stresses on its surface layers and failure fatigue. If </a:t>
            </a:r>
            <a:r>
              <a:rPr lang="en-US" b="1" dirty="0" smtClean="0"/>
              <a:t>the applied load changes from any magnitude in one direction to the same magnitude in the opposite direction, the loading is termed completely reversed, i.e.  direction changes without changing in the magnitude</a:t>
            </a:r>
          </a:p>
          <a:p>
            <a:pPr algn="just"/>
            <a:r>
              <a:rPr lang="en-US" sz="2000" b="1" baseline="-25000" dirty="0" smtClean="0"/>
              <a:t>   </a:t>
            </a:r>
          </a:p>
          <a:p>
            <a:pPr algn="just"/>
            <a:endParaRPr lang="en-US" dirty="0" smtClean="0"/>
          </a:p>
          <a:p>
            <a:pPr marL="812800" indent="-812800" algn="just"/>
            <a:r>
              <a:rPr lang="en-US" b="1" dirty="0" smtClean="0">
                <a:solidFill>
                  <a:srgbClr val="A50021"/>
                </a:solidFill>
              </a:rPr>
              <a:t>Repeated stress cycle:</a:t>
            </a:r>
          </a:p>
          <a:p>
            <a:pPr marL="812800" indent="-812800" algn="just"/>
            <a:r>
              <a:rPr lang="en-US" b="1" dirty="0" smtClean="0"/>
              <a:t>Type of fatigue loading where </a:t>
            </a:r>
            <a:r>
              <a:rPr lang="en-US" b="1" dirty="0" err="1" smtClean="0"/>
              <a:t>amember</a:t>
            </a:r>
            <a:r>
              <a:rPr lang="en-US" b="1" dirty="0" smtClean="0"/>
              <a:t> is subjected to only tension but to various degrees </a:t>
            </a:r>
            <a:r>
              <a:rPr lang="en-US" dirty="0" smtClean="0"/>
              <a:t>i.e.  the A spring subjected to repeated tension as in a toy would lead to fatigue failure.</a:t>
            </a:r>
            <a:r>
              <a:rPr lang="en-US" b="1" dirty="0" smtClean="0"/>
              <a:t> i.e. magnitude changes without changing in the direction</a:t>
            </a:r>
            <a:endParaRPr lang="en-US" dirty="0" smtClean="0"/>
          </a:p>
          <a:p>
            <a:pPr marL="812800" indent="-812800" algn="just"/>
            <a:endParaRPr lang="en-US" dirty="0" smtClean="0"/>
          </a:p>
          <a:p>
            <a:pPr marL="812800" indent="-812800" algn="just"/>
            <a:r>
              <a:rPr lang="en-US" b="1" dirty="0" smtClean="0">
                <a:solidFill>
                  <a:srgbClr val="A50021"/>
                </a:solidFill>
              </a:rPr>
              <a:t>Irregular or random stress cycle:</a:t>
            </a:r>
          </a:p>
          <a:p>
            <a:pPr marL="812800" indent="-812800" algn="just"/>
            <a:r>
              <a:rPr lang="en-US" b="1" dirty="0" smtClean="0"/>
              <a:t>This  type of fatigue loading where a member could be subjected to irregular loads </a:t>
            </a:r>
            <a:r>
              <a:rPr lang="en-US" dirty="0" smtClean="0"/>
              <a:t>just as in the case of an aircraft wing subjected to wind loads.</a:t>
            </a:r>
            <a:r>
              <a:rPr lang="en-US" b="1" dirty="0" smtClean="0"/>
              <a:t> </a:t>
            </a:r>
          </a:p>
          <a:p>
            <a:pPr marL="812800" indent="-812800" algn="just"/>
            <a:r>
              <a:rPr lang="en-US" b="1" dirty="0" smtClean="0"/>
              <a:t>i.e. both magnitude and direction change.</a:t>
            </a:r>
            <a:endParaRPr lang="en-US" dirty="0"/>
          </a:p>
        </p:txBody>
      </p:sp>
      <p:sp>
        <p:nvSpPr>
          <p:cNvPr id="5" name="Rectangle 4"/>
          <p:cNvSpPr/>
          <p:nvPr/>
        </p:nvSpPr>
        <p:spPr>
          <a:xfrm>
            <a:off x="304800" y="152400"/>
            <a:ext cx="1767472" cy="461665"/>
          </a:xfrm>
          <a:prstGeom prst="rect">
            <a:avLst/>
          </a:prstGeom>
        </p:spPr>
        <p:txBody>
          <a:bodyPr wrap="none">
            <a:spAutoFit/>
          </a:bodyPr>
          <a:lstStyle/>
          <a:p>
            <a:r>
              <a:rPr lang="en-US" sz="2400" b="1" dirty="0" smtClean="0"/>
              <a:t>Stress cycles</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767472" cy="461665"/>
          </a:xfrm>
          <a:prstGeom prst="rect">
            <a:avLst/>
          </a:prstGeom>
        </p:spPr>
        <p:txBody>
          <a:bodyPr wrap="none">
            <a:spAutoFit/>
          </a:bodyPr>
          <a:lstStyle/>
          <a:p>
            <a:r>
              <a:rPr lang="en-US" sz="2400" b="1" dirty="0" smtClean="0"/>
              <a:t>Stress cycles</a:t>
            </a:r>
            <a:endParaRPr lang="en-US" sz="2400" b="1" dirty="0"/>
          </a:p>
        </p:txBody>
      </p:sp>
      <p:sp>
        <p:nvSpPr>
          <p:cNvPr id="12" name="Slide Number Placeholder 11"/>
          <p:cNvSpPr>
            <a:spLocks noGrp="1"/>
          </p:cNvSpPr>
          <p:nvPr>
            <p:ph type="sldNum" sz="quarter" idx="12"/>
          </p:nvPr>
        </p:nvSpPr>
        <p:spPr/>
        <p:txBody>
          <a:bodyPr/>
          <a:lstStyle/>
          <a:p>
            <a:fld id="{F6D363A8-403A-4B68-BCF4-CD748F85C91E}" type="slidenum">
              <a:rPr lang="en-US" smtClean="0"/>
              <a:pPr/>
              <a:t>6</a:t>
            </a:fld>
            <a:endParaRPr lang="en-US"/>
          </a:p>
        </p:txBody>
      </p:sp>
      <p:sp>
        <p:nvSpPr>
          <p:cNvPr id="8" name="Rectangle 7"/>
          <p:cNvSpPr/>
          <p:nvPr/>
        </p:nvSpPr>
        <p:spPr>
          <a:xfrm>
            <a:off x="9144000" y="4114800"/>
            <a:ext cx="1319592" cy="369332"/>
          </a:xfrm>
          <a:prstGeom prst="rect">
            <a:avLst/>
          </a:prstGeom>
        </p:spPr>
        <p:txBody>
          <a:bodyPr wrap="none">
            <a:spAutoFit/>
          </a:bodyPr>
          <a:lstStyle/>
          <a:p>
            <a:r>
              <a:rPr lang="en-US" b="1" i="1" dirty="0" smtClean="0">
                <a:solidFill>
                  <a:srgbClr val="FFFF00"/>
                </a:solidFill>
              </a:rPr>
              <a:t>Fluctuating </a:t>
            </a:r>
            <a:endParaRPr lang="en-US" b="1" i="1" dirty="0">
              <a:solidFill>
                <a:srgbClr val="FFFF00"/>
              </a:solidFill>
            </a:endParaRPr>
          </a:p>
        </p:txBody>
      </p:sp>
      <p:sp>
        <p:nvSpPr>
          <p:cNvPr id="11" name="TextBox 10"/>
          <p:cNvSpPr txBox="1"/>
          <p:nvPr/>
        </p:nvSpPr>
        <p:spPr>
          <a:xfrm>
            <a:off x="2286000" y="3657600"/>
            <a:ext cx="1143000" cy="307777"/>
          </a:xfrm>
          <a:prstGeom prst="rect">
            <a:avLst/>
          </a:prstGeom>
          <a:solidFill>
            <a:schemeClr val="bg1"/>
          </a:solidFill>
        </p:spPr>
        <p:txBody>
          <a:bodyPr wrap="square" rtlCol="0">
            <a:spAutoFit/>
          </a:bodyPr>
          <a:lstStyle/>
          <a:p>
            <a:endParaRPr lang="en-US" sz="1400" dirty="0">
              <a:latin typeface="Times New Roman" pitchFamily="18" charset="0"/>
              <a:cs typeface="Times New Roman" pitchFamily="18" charset="0"/>
            </a:endParaRPr>
          </a:p>
        </p:txBody>
      </p:sp>
      <p:pic>
        <p:nvPicPr>
          <p:cNvPr id="14" name="Picture 5"/>
          <p:cNvPicPr>
            <a:picLocks noChangeAspect="1" noChangeArrowheads="1"/>
          </p:cNvPicPr>
          <p:nvPr/>
        </p:nvPicPr>
        <p:blipFill>
          <a:blip r:embed="rId2" cstate="print"/>
          <a:srcRect l="18367" t="38861" r="66593" b="40051"/>
          <a:stretch>
            <a:fillRect/>
          </a:stretch>
        </p:blipFill>
        <p:spPr bwMode="auto">
          <a:xfrm>
            <a:off x="381000" y="457200"/>
            <a:ext cx="3962400" cy="2590800"/>
          </a:xfrm>
          <a:prstGeom prst="rect">
            <a:avLst/>
          </a:prstGeom>
          <a:noFill/>
          <a:ln w="9525">
            <a:noFill/>
            <a:miter lim="800000"/>
            <a:headEnd/>
            <a:tailEnd/>
          </a:ln>
        </p:spPr>
      </p:pic>
      <p:sp>
        <p:nvSpPr>
          <p:cNvPr id="16" name="TextBox 15"/>
          <p:cNvSpPr txBox="1"/>
          <p:nvPr/>
        </p:nvSpPr>
        <p:spPr>
          <a:xfrm>
            <a:off x="152400" y="3124201"/>
            <a:ext cx="4419600" cy="338554"/>
          </a:xfrm>
          <a:prstGeom prst="rect">
            <a:avLst/>
          </a:prstGeom>
          <a:noFill/>
        </p:spPr>
        <p:txBody>
          <a:bodyPr wrap="square" rtlCol="0">
            <a:spAutoFit/>
          </a:bodyPr>
          <a:lstStyle/>
          <a:p>
            <a:r>
              <a:rPr lang="en-US" sz="1600" b="1" dirty="0" smtClean="0"/>
              <a:t>Completely reversed cycle of stress (sinusoidal)</a:t>
            </a:r>
            <a:r>
              <a:rPr lang="en-US" sz="1600" dirty="0" smtClean="0">
                <a:latin typeface="Times New Roman" pitchFamily="18" charset="0"/>
                <a:cs typeface="Times New Roman" pitchFamily="18" charset="0"/>
              </a:rPr>
              <a:t> , </a:t>
            </a:r>
            <a:endParaRPr lang="en-US" sz="1600" dirty="0"/>
          </a:p>
        </p:txBody>
      </p:sp>
      <p:pic>
        <p:nvPicPr>
          <p:cNvPr id="17" name="Picture 5"/>
          <p:cNvPicPr>
            <a:picLocks noChangeAspect="1" noChangeArrowheads="1"/>
          </p:cNvPicPr>
          <p:nvPr/>
        </p:nvPicPr>
        <p:blipFill>
          <a:blip r:embed="rId2" cstate="print"/>
          <a:srcRect l="44381" t="38861" r="38736" b="40731"/>
          <a:stretch>
            <a:fillRect/>
          </a:stretch>
        </p:blipFill>
        <p:spPr bwMode="auto">
          <a:xfrm>
            <a:off x="4800600" y="533400"/>
            <a:ext cx="4038600" cy="2590800"/>
          </a:xfrm>
          <a:prstGeom prst="rect">
            <a:avLst/>
          </a:prstGeom>
          <a:noFill/>
          <a:ln w="9525">
            <a:noFill/>
            <a:miter lim="800000"/>
            <a:headEnd/>
            <a:tailEnd/>
          </a:ln>
        </p:spPr>
      </p:pic>
      <p:sp>
        <p:nvSpPr>
          <p:cNvPr id="18" name="Rectangle 17"/>
          <p:cNvSpPr/>
          <p:nvPr/>
        </p:nvSpPr>
        <p:spPr>
          <a:xfrm>
            <a:off x="5638800" y="3276600"/>
            <a:ext cx="3048000" cy="338554"/>
          </a:xfrm>
          <a:prstGeom prst="rect">
            <a:avLst/>
          </a:prstGeom>
        </p:spPr>
        <p:txBody>
          <a:bodyPr wrap="square">
            <a:spAutoFit/>
          </a:bodyPr>
          <a:lstStyle/>
          <a:p>
            <a:r>
              <a:rPr lang="en-US" sz="1600" b="1" dirty="0" smtClean="0"/>
              <a:t>Repeated stress cycle</a:t>
            </a:r>
          </a:p>
        </p:txBody>
      </p:sp>
      <p:pic>
        <p:nvPicPr>
          <p:cNvPr id="20" name="Picture 5"/>
          <p:cNvPicPr>
            <a:picLocks noChangeAspect="1" noChangeArrowheads="1"/>
          </p:cNvPicPr>
          <p:nvPr/>
        </p:nvPicPr>
        <p:blipFill>
          <a:blip r:embed="rId2" cstate="print"/>
          <a:srcRect l="22432" t="69473" r="56041" b="16241"/>
          <a:stretch>
            <a:fillRect/>
          </a:stretch>
        </p:blipFill>
        <p:spPr bwMode="auto">
          <a:xfrm>
            <a:off x="381000" y="3962400"/>
            <a:ext cx="3980835" cy="2133600"/>
          </a:xfrm>
          <a:prstGeom prst="rect">
            <a:avLst/>
          </a:prstGeom>
          <a:noFill/>
          <a:ln w="9525">
            <a:noFill/>
            <a:miter lim="800000"/>
            <a:headEnd/>
            <a:tailEnd/>
          </a:ln>
        </p:spPr>
      </p:pic>
      <p:sp>
        <p:nvSpPr>
          <p:cNvPr id="22" name="Rectangle 21"/>
          <p:cNvSpPr/>
          <p:nvPr/>
        </p:nvSpPr>
        <p:spPr>
          <a:xfrm>
            <a:off x="457200" y="6172200"/>
            <a:ext cx="2866875" cy="338554"/>
          </a:xfrm>
          <a:prstGeom prst="rect">
            <a:avLst/>
          </a:prstGeom>
        </p:spPr>
        <p:txBody>
          <a:bodyPr wrap="none">
            <a:spAutoFit/>
          </a:bodyPr>
          <a:lstStyle/>
          <a:p>
            <a:r>
              <a:rPr lang="en-US" sz="1600" b="1" dirty="0" smtClean="0"/>
              <a:t>Irregular or random stress cycle</a:t>
            </a:r>
            <a:endParaRPr lang="en-US" sz="1600" dirty="0"/>
          </a:p>
        </p:txBody>
      </p:sp>
      <p:sp>
        <p:nvSpPr>
          <p:cNvPr id="23" name="TextBox 22"/>
          <p:cNvSpPr txBox="1"/>
          <p:nvPr/>
        </p:nvSpPr>
        <p:spPr>
          <a:xfrm>
            <a:off x="6477000" y="5562600"/>
            <a:ext cx="2362200" cy="646331"/>
          </a:xfrm>
          <a:prstGeom prst="rect">
            <a:avLst/>
          </a:prstGeom>
          <a:noFill/>
        </p:spPr>
        <p:txBody>
          <a:bodyPr wrap="square" rtlCol="0">
            <a:spAutoFit/>
          </a:bodyPr>
          <a:lstStyle/>
          <a:p>
            <a:r>
              <a:rPr lang="en-US" b="1" dirty="0" smtClean="0"/>
              <a:t>Tensile stress +</a:t>
            </a:r>
          </a:p>
          <a:p>
            <a:r>
              <a:rPr lang="en-US" b="1" dirty="0" smtClean="0"/>
              <a:t>Compressive stress -</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D363A8-403A-4B68-BCF4-CD748F85C91E}" type="slidenum">
              <a:rPr lang="en-US" smtClean="0"/>
              <a:pPr/>
              <a:t>7</a:t>
            </a:fld>
            <a:endParaRPr lang="en-US"/>
          </a:p>
        </p:txBody>
      </p:sp>
      <p:sp>
        <p:nvSpPr>
          <p:cNvPr id="5" name="Rectangle 4"/>
          <p:cNvSpPr/>
          <p:nvPr/>
        </p:nvSpPr>
        <p:spPr>
          <a:xfrm>
            <a:off x="304800" y="1371600"/>
            <a:ext cx="4267200" cy="3139321"/>
          </a:xfrm>
          <a:prstGeom prst="rect">
            <a:avLst/>
          </a:prstGeom>
        </p:spPr>
        <p:txBody>
          <a:bodyPr wrap="square">
            <a:spAutoFit/>
          </a:bodyPr>
          <a:lstStyle/>
          <a:p>
            <a:pPr algn="just">
              <a:buFont typeface="Arial" pitchFamily="34" charset="0"/>
              <a:buChar char="•"/>
            </a:pPr>
            <a:r>
              <a:rPr lang="en-US" dirty="0" smtClean="0">
                <a:latin typeface="Times New Roman" pitchFamily="18" charset="0"/>
                <a:cs typeface="Times New Roman" pitchFamily="18" charset="0"/>
              </a:rPr>
              <a:t>Stress can be </a:t>
            </a:r>
            <a:r>
              <a:rPr lang="en-US" dirty="0" err="1" smtClean="0">
                <a:latin typeface="Times New Roman" pitchFamily="18" charset="0"/>
                <a:cs typeface="Times New Roman" pitchFamily="18" charset="0"/>
              </a:rPr>
              <a:t>σ</a:t>
            </a:r>
            <a:r>
              <a:rPr lang="en-US" baseline="-25000"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σ</a:t>
            </a:r>
            <a:r>
              <a:rPr lang="en-US" baseline="-25000" dirty="0" err="1" smtClean="0">
                <a:latin typeface="Times New Roman" pitchFamily="18" charset="0"/>
                <a:cs typeface="Times New Roman" pitchFamily="18" charset="0"/>
              </a:rPr>
              <a:t>max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σ</a:t>
            </a:r>
            <a:r>
              <a:rPr lang="en-US" baseline="-25000" dirty="0" err="1" smtClean="0">
                <a:latin typeface="Times New Roman" pitchFamily="18" charset="0"/>
                <a:cs typeface="Times New Roman" pitchFamily="18" charset="0"/>
              </a:rPr>
              <a:t>min</a:t>
            </a:r>
            <a:r>
              <a:rPr lang="en-US" baseline="-25000"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σ</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 R or A should be mentioned</a:t>
            </a:r>
          </a:p>
          <a:p>
            <a:pPr algn="just"/>
            <a:endParaRPr lang="en-US"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HCF</a:t>
            </a:r>
            <a:r>
              <a:rPr lang="en-US" dirty="0" smtClean="0">
                <a:latin typeface="Times New Roman" pitchFamily="18" charset="0"/>
                <a:cs typeface="Times New Roman" pitchFamily="18" charset="0"/>
              </a:rPr>
              <a:t> high cycle fatigue</a:t>
            </a:r>
            <a:r>
              <a:rPr lang="en-US" dirty="0" smtClean="0"/>
              <a:t> </a:t>
            </a:r>
            <a:r>
              <a:rPr lang="en-US" dirty="0" smtClean="0">
                <a:latin typeface="Times New Roman" pitchFamily="18" charset="0"/>
                <a:cs typeface="Times New Roman" pitchFamily="18" charset="0"/>
              </a:rPr>
              <a:t>(low strain) : fatigue failure at high numbers of cycles (N &gt; 10</a:t>
            </a:r>
            <a:r>
              <a:rPr lang="en-US" baseline="30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 and low loads</a:t>
            </a:r>
          </a:p>
          <a:p>
            <a:pPr algn="just">
              <a:buFont typeface="Arial" pitchFamily="34" charset="0"/>
              <a:buChar char="•"/>
            </a:pPr>
            <a:r>
              <a:rPr lang="en-US" b="1" dirty="0" smtClean="0">
                <a:latin typeface="Times New Roman" pitchFamily="18" charset="0"/>
                <a:cs typeface="Times New Roman" pitchFamily="18" charset="0"/>
              </a:rPr>
              <a:t>LCF</a:t>
            </a:r>
            <a:r>
              <a:rPr lang="en-US" dirty="0" smtClean="0">
                <a:latin typeface="Times New Roman" pitchFamily="18" charset="0"/>
                <a:cs typeface="Times New Roman" pitchFamily="18" charset="0"/>
              </a:rPr>
              <a:t> low cycle</a:t>
            </a:r>
            <a:r>
              <a:rPr lang="en-US" dirty="0" smtClean="0"/>
              <a:t> </a:t>
            </a:r>
            <a:r>
              <a:rPr lang="en-US" dirty="0" smtClean="0">
                <a:latin typeface="Times New Roman" pitchFamily="18" charset="0"/>
                <a:cs typeface="Times New Roman" pitchFamily="18" charset="0"/>
              </a:rPr>
              <a:t>fatigue (high strain) : </a:t>
            </a:r>
          </a:p>
          <a:p>
            <a:pPr algn="just"/>
            <a:r>
              <a:rPr lang="en-US" dirty="0" smtClean="0">
                <a:latin typeface="Times New Roman" pitchFamily="18" charset="0"/>
                <a:cs typeface="Times New Roman" pitchFamily="18" charset="0"/>
              </a:rPr>
              <a:t>fatigue failure at low numbers of cycles N &lt; 10</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or 10</a:t>
            </a:r>
            <a:r>
              <a:rPr lang="en-US" baseline="30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and high loads.</a:t>
            </a:r>
          </a:p>
          <a:p>
            <a:pPr algn="just">
              <a:buFont typeface="Arial" pitchFamily="34" charset="0"/>
              <a:buChar char="•"/>
            </a:pPr>
            <a:r>
              <a:rPr lang="en-US" dirty="0" smtClean="0">
                <a:latin typeface="Times New Roman" pitchFamily="18" charset="0"/>
                <a:cs typeface="Times New Roman" pitchFamily="18" charset="0"/>
              </a:rPr>
              <a:t>N increases with decreasing stress level</a:t>
            </a:r>
          </a:p>
          <a:p>
            <a:pPr algn="just"/>
            <a:r>
              <a:rPr lang="en-US" dirty="0" smtClean="0">
                <a:latin typeface="Times New Roman" pitchFamily="18" charset="0"/>
                <a:cs typeface="Times New Roman" pitchFamily="18" charset="0"/>
              </a:rPr>
              <a:t>This mean </a:t>
            </a:r>
            <a:r>
              <a:rPr lang="el-GR" b="1" dirty="0" smtClean="0"/>
              <a:t>σ</a:t>
            </a:r>
            <a:r>
              <a:rPr lang="en-US" b="1" baseline="-25000" dirty="0" smtClean="0"/>
              <a:t>m</a:t>
            </a:r>
            <a:r>
              <a:rPr lang="en-US" dirty="0" smtClean="0">
                <a:latin typeface="Times New Roman" pitchFamily="18" charset="0"/>
                <a:cs typeface="Times New Roman" pitchFamily="18" charset="0"/>
              </a:rPr>
              <a:t> or </a:t>
            </a:r>
            <a:r>
              <a:rPr lang="el-GR" dirty="0" smtClean="0">
                <a:latin typeface="Times New Roman" pitchFamily="18" charset="0"/>
                <a:cs typeface="Times New Roman" pitchFamily="18" charset="0"/>
              </a:rPr>
              <a:t>σ</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decreases with N</a:t>
            </a:r>
            <a:r>
              <a:rPr lang="en-US" dirty="0" smtClean="0"/>
              <a:t>.</a:t>
            </a:r>
            <a:endParaRPr lang="en-US" dirty="0" smtClean="0">
              <a:latin typeface="Times New Roman" pitchFamily="18" charset="0"/>
              <a:cs typeface="Times New Roman" pitchFamily="18" charset="0"/>
            </a:endParaRPr>
          </a:p>
        </p:txBody>
      </p:sp>
      <p:sp>
        <p:nvSpPr>
          <p:cNvPr id="7" name="Rectangle 6"/>
          <p:cNvSpPr/>
          <p:nvPr/>
        </p:nvSpPr>
        <p:spPr>
          <a:xfrm>
            <a:off x="0" y="228600"/>
            <a:ext cx="4294702" cy="461665"/>
          </a:xfrm>
          <a:prstGeom prst="rect">
            <a:avLst/>
          </a:prstGeom>
        </p:spPr>
        <p:txBody>
          <a:bodyPr wrap="none">
            <a:spAutoFit/>
          </a:bodyPr>
          <a:lstStyle/>
          <a:p>
            <a:r>
              <a:rPr lang="en-US" sz="2400" b="1" dirty="0" smtClean="0">
                <a:latin typeface="Times New Roman" pitchFamily="18" charset="0"/>
                <a:cs typeface="Times New Roman" pitchFamily="18" charset="0"/>
              </a:rPr>
              <a:t>The S-N curve or Wohler curve</a:t>
            </a:r>
            <a:endParaRPr lang="en-US" sz="2400" b="1" dirty="0">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2" cstate="print"/>
          <a:srcRect/>
          <a:stretch>
            <a:fillRect/>
          </a:stretch>
        </p:blipFill>
        <p:spPr bwMode="auto">
          <a:xfrm>
            <a:off x="4648200" y="0"/>
            <a:ext cx="4151264" cy="28956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5105400" y="2971800"/>
            <a:ext cx="3228975" cy="1857375"/>
          </a:xfrm>
          <a:prstGeom prst="rect">
            <a:avLst/>
          </a:prstGeom>
          <a:noFill/>
          <a:ln w="9525">
            <a:noFill/>
            <a:miter lim="800000"/>
            <a:headEnd/>
            <a:tailEnd/>
          </a:ln>
        </p:spPr>
      </p:pic>
      <p:sp>
        <p:nvSpPr>
          <p:cNvPr id="8" name="Rectangle 7"/>
          <p:cNvSpPr/>
          <p:nvPr/>
        </p:nvSpPr>
        <p:spPr>
          <a:xfrm>
            <a:off x="381000" y="4549676"/>
            <a:ext cx="8458200" cy="2308324"/>
          </a:xfrm>
          <a:prstGeom prst="rect">
            <a:avLst/>
          </a:prstGeom>
        </p:spPr>
        <p:txBody>
          <a:bodyPr wrap="square">
            <a:spAutoFit/>
          </a:bodyPr>
          <a:lstStyle/>
          <a:p>
            <a:r>
              <a:rPr lang="en-US" b="1" dirty="0" err="1" smtClean="0"/>
              <a:t>Basquin</a:t>
            </a:r>
            <a:r>
              <a:rPr lang="en-US" b="1" dirty="0" smtClean="0"/>
              <a:t> </a:t>
            </a:r>
            <a:r>
              <a:rPr lang="en-US" b="1" dirty="0" err="1" smtClean="0"/>
              <a:t>equatiion</a:t>
            </a:r>
            <a:endParaRPr lang="en-US" b="1" dirty="0" smtClean="0"/>
          </a:p>
          <a:p>
            <a:r>
              <a:rPr lang="en-US" dirty="0" smtClean="0"/>
              <a:t>The S-N curve in the high-cycle region is sometimes described by the </a:t>
            </a:r>
            <a:r>
              <a:rPr lang="en-US" dirty="0" err="1" smtClean="0"/>
              <a:t>Basquin</a:t>
            </a:r>
            <a:r>
              <a:rPr lang="en-US" dirty="0" smtClean="0"/>
              <a:t> equation</a:t>
            </a:r>
          </a:p>
          <a:p>
            <a:r>
              <a:rPr lang="el-GR" dirty="0" smtClean="0"/>
              <a:t>σ</a:t>
            </a:r>
            <a:r>
              <a:rPr lang="en-US" baseline="-25000" dirty="0" smtClean="0"/>
              <a:t>a </a:t>
            </a:r>
            <a:r>
              <a:rPr lang="en-US" dirty="0" smtClean="0"/>
              <a:t>= alternate stress amplitude</a:t>
            </a:r>
          </a:p>
          <a:p>
            <a:r>
              <a:rPr lang="en-US" dirty="0" smtClean="0"/>
              <a:t>N= number of load reversals to failure  </a:t>
            </a:r>
          </a:p>
          <a:p>
            <a:r>
              <a:rPr lang="en-US" dirty="0" err="1" smtClean="0"/>
              <a:t>σ</a:t>
            </a:r>
            <a:r>
              <a:rPr lang="en-US" i="1" baseline="-25000" dirty="0" err="1" smtClean="0"/>
              <a:t>f</a:t>
            </a:r>
            <a:r>
              <a:rPr lang="en-US" i="1" baseline="-25000" dirty="0" smtClean="0"/>
              <a:t> </a:t>
            </a:r>
            <a:r>
              <a:rPr lang="en-US" dirty="0" smtClean="0"/>
              <a:t>= fatigue strength.</a:t>
            </a:r>
          </a:p>
          <a:p>
            <a:r>
              <a:rPr lang="en-US" dirty="0" smtClean="0"/>
              <a:t> coefficient defined by </a:t>
            </a:r>
            <a:r>
              <a:rPr lang="en-US" smtClean="0"/>
              <a:t>the stress intercept </a:t>
            </a:r>
            <a:r>
              <a:rPr lang="en-US" dirty="0" smtClean="0"/>
              <a:t>at 2N=1.</a:t>
            </a:r>
          </a:p>
          <a:p>
            <a:r>
              <a:rPr lang="en-US" dirty="0" smtClean="0"/>
              <a:t>b= fatigue strength exponent, which varies between –</a:t>
            </a:r>
          </a:p>
          <a:p>
            <a:r>
              <a:rPr lang="en-US" dirty="0" smtClean="0"/>
              <a:t>0.05 and -0.12 for most metals</a:t>
            </a:r>
          </a:p>
        </p:txBody>
      </p:sp>
      <p:sp>
        <p:nvSpPr>
          <p:cNvPr id="9" name="Rectangle 8"/>
          <p:cNvSpPr/>
          <p:nvPr/>
        </p:nvSpPr>
        <p:spPr>
          <a:xfrm>
            <a:off x="152400" y="685800"/>
            <a:ext cx="4572000" cy="646331"/>
          </a:xfrm>
          <a:prstGeom prst="rect">
            <a:avLst/>
          </a:prstGeom>
        </p:spPr>
        <p:txBody>
          <a:bodyPr>
            <a:spAutoFit/>
          </a:bodyPr>
          <a:lstStyle/>
          <a:p>
            <a:pPr algn="just">
              <a:buFont typeface="Arial" pitchFamily="34" charset="0"/>
              <a:buChar char="•"/>
            </a:pPr>
            <a:r>
              <a:rPr lang="en-US" dirty="0" smtClean="0">
                <a:latin typeface="Times New Roman" pitchFamily="18" charset="0"/>
                <a:cs typeface="Times New Roman" pitchFamily="18" charset="0"/>
              </a:rPr>
              <a:t>S-N Curve is alternating stress amplitude (</a:t>
            </a:r>
            <a:r>
              <a:rPr lang="el-GR" dirty="0" smtClean="0">
                <a:latin typeface="Times New Roman" pitchFamily="18" charset="0"/>
                <a:cs typeface="Times New Roman" pitchFamily="18" charset="0"/>
              </a:rPr>
              <a:t>σ</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or S</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versus number of cycles (N) to failure.</a:t>
            </a: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5000" y="5257800"/>
            <a:ext cx="2590800" cy="762000"/>
          </a:xfrm>
          <a:prstGeom prst="rect">
            <a:avLst/>
          </a:prstGeom>
          <a:noFill/>
        </p:spPr>
      </p:pic>
      <p:sp>
        <p:nvSpPr>
          <p:cNvPr id="2056" name="Rectangle 8"/>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D363A8-403A-4B68-BCF4-CD748F85C91E}" type="slidenum">
              <a:rPr lang="en-US" smtClean="0"/>
              <a:pPr/>
              <a:t>8</a:t>
            </a:fld>
            <a:endParaRPr lang="en-US"/>
          </a:p>
        </p:txBody>
      </p:sp>
      <p:pic>
        <p:nvPicPr>
          <p:cNvPr id="28674" name="Picture 2"/>
          <p:cNvPicPr>
            <a:picLocks noChangeAspect="1" noChangeArrowheads="1"/>
          </p:cNvPicPr>
          <p:nvPr/>
        </p:nvPicPr>
        <p:blipFill>
          <a:blip r:embed="rId2" cstate="print"/>
          <a:srcRect/>
          <a:stretch>
            <a:fillRect/>
          </a:stretch>
        </p:blipFill>
        <p:spPr bwMode="auto">
          <a:xfrm>
            <a:off x="3733800" y="533400"/>
            <a:ext cx="5133975" cy="3371850"/>
          </a:xfrm>
          <a:prstGeom prst="rect">
            <a:avLst/>
          </a:prstGeom>
          <a:noFill/>
          <a:ln w="9525">
            <a:noFill/>
            <a:miter lim="800000"/>
            <a:headEnd/>
            <a:tailEnd/>
          </a:ln>
        </p:spPr>
      </p:pic>
      <p:sp>
        <p:nvSpPr>
          <p:cNvPr id="4" name="Rectangle 3"/>
          <p:cNvSpPr/>
          <p:nvPr/>
        </p:nvSpPr>
        <p:spPr>
          <a:xfrm>
            <a:off x="304800" y="0"/>
            <a:ext cx="4267200" cy="461665"/>
          </a:xfrm>
          <a:prstGeom prst="rect">
            <a:avLst/>
          </a:prstGeom>
        </p:spPr>
        <p:txBody>
          <a:bodyPr wrap="square">
            <a:spAutoFit/>
          </a:bodyPr>
          <a:lstStyle/>
          <a:p>
            <a:r>
              <a:rPr lang="en-US" sz="2400" b="1" dirty="0" smtClean="0"/>
              <a:t>Fatigue Limit or Endurance Limit  </a:t>
            </a:r>
            <a:endParaRPr lang="en-US" sz="2400" dirty="0"/>
          </a:p>
        </p:txBody>
      </p:sp>
      <p:sp>
        <p:nvSpPr>
          <p:cNvPr id="5" name="Rectangle 4"/>
          <p:cNvSpPr/>
          <p:nvPr/>
        </p:nvSpPr>
        <p:spPr>
          <a:xfrm>
            <a:off x="228600" y="457200"/>
            <a:ext cx="3429000" cy="6463308"/>
          </a:xfrm>
          <a:prstGeom prst="rect">
            <a:avLst/>
          </a:prstGeom>
        </p:spPr>
        <p:txBody>
          <a:bodyPr wrap="square">
            <a:spAutoFit/>
          </a:bodyPr>
          <a:lstStyle/>
          <a:p>
            <a:pPr algn="just"/>
            <a:r>
              <a:rPr lang="en-US" dirty="0" smtClean="0">
                <a:latin typeface="Times New Roman" pitchFamily="18" charset="0"/>
                <a:cs typeface="Times New Roman" pitchFamily="18" charset="0"/>
              </a:rPr>
              <a:t>Some materials have a fatigue limit (or endurance limit) below which the stress can be cycled infinitely. This happens with steel and titanium under the right conditions. (Curve A) </a:t>
            </a:r>
          </a:p>
          <a:p>
            <a:pPr algn="just"/>
            <a:r>
              <a:rPr lang="en-US" dirty="0" smtClean="0">
                <a:latin typeface="Times New Roman" pitchFamily="18" charset="0"/>
                <a:cs typeface="Times New Roman" pitchFamily="18" charset="0"/>
              </a:rPr>
              <a:t>Fatigue limit or endurance limit is normally defined at 10</a:t>
            </a:r>
            <a:r>
              <a:rPr lang="en-US" baseline="30000" dirty="0" smtClean="0">
                <a:latin typeface="Times New Roman" pitchFamily="18" charset="0"/>
                <a:cs typeface="Times New Roman" pitchFamily="18" charset="0"/>
              </a:rPr>
              <a:t>7 </a:t>
            </a:r>
            <a:r>
              <a:rPr lang="en-US" dirty="0" smtClean="0">
                <a:latin typeface="Times New Roman" pitchFamily="18" charset="0"/>
                <a:cs typeface="Times New Roman" pitchFamily="18" charset="0"/>
              </a:rPr>
              <a:t>or 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cycles. Below this limit, the material presumably can endure an infinite number of cycle before failure.</a:t>
            </a:r>
          </a:p>
          <a:p>
            <a:pPr algn="just"/>
            <a:r>
              <a:rPr lang="en-US" dirty="0" smtClean="0">
                <a:latin typeface="Times New Roman" pitchFamily="18" charset="0"/>
                <a:cs typeface="Times New Roman" pitchFamily="18" charset="0"/>
              </a:rPr>
              <a:t>Many non-ferrous metals and alloys, such as aluminum, magnesium, and copper alloys, do not exhibit well-defined fatigue (endurance limits). The S-N curve, like Curve B will last for a certain number of cycles for a certain stress, but not “infinite”. </a:t>
            </a:r>
          </a:p>
          <a:p>
            <a:pPr lvl="0" algn="just"/>
            <a:r>
              <a:rPr lang="en-US" dirty="0" smtClean="0">
                <a:latin typeface="Times New Roman" pitchFamily="18" charset="0"/>
                <a:cs typeface="Times New Roman" pitchFamily="18" charset="0"/>
              </a:rPr>
              <a:t>No. of cycles for a non ferrous material is 5x10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cycles.</a:t>
            </a:r>
          </a:p>
          <a:p>
            <a:pPr algn="just"/>
            <a:endParaRPr lang="en-US"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print"/>
          <a:srcRect l="4580" b="1923"/>
          <a:stretch>
            <a:fillRect/>
          </a:stretch>
        </p:blipFill>
        <p:spPr bwMode="auto">
          <a:xfrm>
            <a:off x="4343400" y="4038600"/>
            <a:ext cx="3962400" cy="2488019"/>
          </a:xfrm>
          <a:prstGeom prst="rect">
            <a:avLst/>
          </a:prstGeom>
          <a:noFill/>
          <a:ln w="9525">
            <a:noFill/>
            <a:miter lim="800000"/>
            <a:headEnd/>
            <a:tailEnd/>
          </a:ln>
        </p:spPr>
      </p:pic>
      <p:sp>
        <p:nvSpPr>
          <p:cNvPr id="7" name="Rectangle 6"/>
          <p:cNvSpPr/>
          <p:nvPr/>
        </p:nvSpPr>
        <p:spPr>
          <a:xfrm>
            <a:off x="5410200" y="6488668"/>
            <a:ext cx="2190151" cy="369332"/>
          </a:xfrm>
          <a:prstGeom prst="rect">
            <a:avLst/>
          </a:prstGeom>
        </p:spPr>
        <p:txBody>
          <a:bodyPr wrap="none">
            <a:spAutoFit/>
          </a:bodyPr>
          <a:lstStyle/>
          <a:p>
            <a:r>
              <a:rPr lang="en-US" dirty="0" smtClean="0"/>
              <a:t>Typical fatigue curves</a:t>
            </a:r>
            <a:endParaRPr lang="en-US" dirty="0"/>
          </a:p>
        </p:txBody>
      </p:sp>
      <p:sp>
        <p:nvSpPr>
          <p:cNvPr id="8" name="Rectangle 7"/>
          <p:cNvSpPr/>
          <p:nvPr/>
        </p:nvSpPr>
        <p:spPr>
          <a:xfrm>
            <a:off x="0" y="4876800"/>
            <a:ext cx="4191000" cy="369332"/>
          </a:xfrm>
          <a:prstGeom prst="rect">
            <a:avLst/>
          </a:prstGeom>
        </p:spPr>
        <p:txBody>
          <a:bodyPr wrap="square">
            <a:spAutoFit/>
          </a:bodyPr>
          <a:lstStyle/>
          <a:p>
            <a:pPr algn="just"/>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D363A8-403A-4B68-BCF4-CD748F85C91E}" type="slidenum">
              <a:rPr lang="en-US" smtClean="0"/>
              <a:pPr/>
              <a:t>9</a:t>
            </a:fld>
            <a:endParaRPr lang="en-US"/>
          </a:p>
        </p:txBody>
      </p:sp>
      <p:sp>
        <p:nvSpPr>
          <p:cNvPr id="3" name="Rectangle 2"/>
          <p:cNvSpPr/>
          <p:nvPr/>
        </p:nvSpPr>
        <p:spPr>
          <a:xfrm>
            <a:off x="0" y="1"/>
            <a:ext cx="4572000" cy="400110"/>
          </a:xfrm>
          <a:prstGeom prst="rect">
            <a:avLst/>
          </a:prstGeom>
        </p:spPr>
        <p:txBody>
          <a:bodyPr wrap="square">
            <a:spAutoFit/>
          </a:bodyPr>
          <a:lstStyle/>
          <a:p>
            <a:r>
              <a:rPr lang="en-US" sz="2000" b="1" dirty="0" smtClean="0"/>
              <a:t>Factors Affecting Fatigue Strength</a:t>
            </a:r>
            <a:endParaRPr lang="en-US" sz="2000" b="1" dirty="0"/>
          </a:p>
        </p:txBody>
      </p:sp>
      <p:sp>
        <p:nvSpPr>
          <p:cNvPr id="4" name="Rectangle 3"/>
          <p:cNvSpPr/>
          <p:nvPr/>
        </p:nvSpPr>
        <p:spPr>
          <a:xfrm>
            <a:off x="228600" y="381000"/>
            <a:ext cx="2574616" cy="1754326"/>
          </a:xfrm>
          <a:prstGeom prst="rect">
            <a:avLst/>
          </a:prstGeom>
        </p:spPr>
        <p:txBody>
          <a:bodyPr wrap="none">
            <a:spAutoFit/>
          </a:bodyPr>
          <a:lstStyle/>
          <a:p>
            <a:pPr marL="342900" indent="-342900">
              <a:buAutoNum type="arabicPeriod"/>
            </a:pPr>
            <a:r>
              <a:rPr lang="en-US" dirty="0" smtClean="0"/>
              <a:t>Mean Stress</a:t>
            </a:r>
          </a:p>
          <a:p>
            <a:pPr marL="342900" indent="-342900">
              <a:buAutoNum type="arabicPeriod"/>
            </a:pPr>
            <a:r>
              <a:rPr lang="en-US" dirty="0" smtClean="0"/>
              <a:t>Surface Finish</a:t>
            </a:r>
          </a:p>
          <a:p>
            <a:pPr marL="342900" indent="-342900">
              <a:buFontTx/>
              <a:buAutoNum type="arabicPeriod"/>
            </a:pPr>
            <a:r>
              <a:rPr lang="en-US" dirty="0" smtClean="0"/>
              <a:t>Residual Stresses</a:t>
            </a:r>
          </a:p>
          <a:p>
            <a:pPr marL="342900" indent="-342900">
              <a:buFontTx/>
              <a:buAutoNum type="arabicPeriod"/>
            </a:pPr>
            <a:r>
              <a:rPr lang="en-US" dirty="0" smtClean="0"/>
              <a:t>Environmental effects</a:t>
            </a:r>
          </a:p>
          <a:p>
            <a:pPr marL="342900" indent="-342900">
              <a:buFontTx/>
              <a:buAutoNum type="arabicPeriod"/>
            </a:pPr>
            <a:r>
              <a:rPr lang="en-US" dirty="0" smtClean="0"/>
              <a:t>Stress concentration</a:t>
            </a:r>
          </a:p>
          <a:p>
            <a:pPr marL="342900" indent="-342900">
              <a:buFontTx/>
              <a:buAutoNum type="arabicPeriod"/>
            </a:pPr>
            <a:r>
              <a:rPr lang="en-US" dirty="0" smtClean="0"/>
              <a:t>Temperature</a:t>
            </a:r>
          </a:p>
        </p:txBody>
      </p:sp>
      <p:sp>
        <p:nvSpPr>
          <p:cNvPr id="8" name="Rectangle 7"/>
          <p:cNvSpPr/>
          <p:nvPr/>
        </p:nvSpPr>
        <p:spPr>
          <a:xfrm>
            <a:off x="304800" y="2133600"/>
            <a:ext cx="2112117" cy="338554"/>
          </a:xfrm>
          <a:prstGeom prst="rect">
            <a:avLst/>
          </a:prstGeom>
        </p:spPr>
        <p:txBody>
          <a:bodyPr wrap="none">
            <a:spAutoFit/>
          </a:bodyPr>
          <a:lstStyle/>
          <a:p>
            <a:pPr marL="342900" indent="-342900">
              <a:buAutoNum type="arabicPeriod"/>
            </a:pPr>
            <a:r>
              <a:rPr lang="en-US" sz="1600" b="1" dirty="0" smtClean="0"/>
              <a:t>Mean Stress effect</a:t>
            </a:r>
          </a:p>
        </p:txBody>
      </p:sp>
      <p:pic>
        <p:nvPicPr>
          <p:cNvPr id="9" name="Picture 2"/>
          <p:cNvPicPr>
            <a:picLocks noChangeAspect="1" noChangeArrowheads="1"/>
          </p:cNvPicPr>
          <p:nvPr/>
        </p:nvPicPr>
        <p:blipFill>
          <a:blip r:embed="rId2" cstate="print"/>
          <a:srcRect l="22255" t="20833" r="23865" b="17708"/>
          <a:stretch>
            <a:fillRect/>
          </a:stretch>
        </p:blipFill>
        <p:spPr bwMode="auto">
          <a:xfrm>
            <a:off x="304800" y="2514600"/>
            <a:ext cx="8458200" cy="3505200"/>
          </a:xfrm>
          <a:prstGeom prst="rect">
            <a:avLst/>
          </a:prstGeom>
          <a:noFill/>
          <a:ln w="9525">
            <a:noFill/>
            <a:miter lim="800000"/>
            <a:headEnd/>
            <a:tailEnd/>
          </a:ln>
        </p:spPr>
      </p:pic>
      <p:sp>
        <p:nvSpPr>
          <p:cNvPr id="7" name="Rectangle 6"/>
          <p:cNvSpPr/>
          <p:nvPr/>
        </p:nvSpPr>
        <p:spPr>
          <a:xfrm>
            <a:off x="228600" y="6172200"/>
            <a:ext cx="8915400" cy="646331"/>
          </a:xfrm>
          <a:prstGeom prst="rect">
            <a:avLst/>
          </a:prstGeom>
        </p:spPr>
        <p:txBody>
          <a:bodyPr wrap="square">
            <a:spAutoFit/>
          </a:bodyPr>
          <a:lstStyle/>
          <a:p>
            <a:r>
              <a:rPr lang="en-US" dirty="0" smtClean="0"/>
              <a:t>Note: crack propagation has been measured as a function of the stress intensity factor.</a:t>
            </a:r>
            <a:r>
              <a:rPr lang="en-GB" dirty="0" smtClean="0"/>
              <a:t> stress intensity factor range </a:t>
            </a:r>
            <a:r>
              <a:rPr lang="en-GB" i="1" dirty="0" smtClean="0"/>
              <a:t>K</a:t>
            </a:r>
            <a:r>
              <a:rPr lang="en-GB" dirty="0" smtClean="0"/>
              <a:t>, which is a function of stress range and crack length.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2969</TotalTime>
  <Words>1143</Words>
  <Application>Microsoft Office PowerPoint</Application>
  <PresentationFormat>On-screen Show (4:3)</PresentationFormat>
  <Paragraphs>113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lappie</dc:creator>
  <cp:lastModifiedBy>lappie</cp:lastModifiedBy>
  <cp:revision>210</cp:revision>
  <dcterms:created xsi:type="dcterms:W3CDTF">2016-11-19T20:13:53Z</dcterms:created>
  <dcterms:modified xsi:type="dcterms:W3CDTF">2017-12-27T18:44:50Z</dcterms:modified>
</cp:coreProperties>
</file>